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385" r:id="rId5"/>
    <p:sldId id="336" r:id="rId6"/>
    <p:sldId id="387" r:id="rId7"/>
    <p:sldId id="389" r:id="rId8"/>
    <p:sldId id="395" r:id="rId9"/>
    <p:sldId id="388" r:id="rId10"/>
    <p:sldId id="390" r:id="rId11"/>
    <p:sldId id="391" r:id="rId12"/>
    <p:sldId id="396" r:id="rId13"/>
    <p:sldId id="394" r:id="rId14"/>
    <p:sldId id="398" r:id="rId15"/>
    <p:sldId id="399" r:id="rId16"/>
    <p:sldId id="400" r:id="rId17"/>
    <p:sldId id="397" r:id="rId18"/>
    <p:sldId id="401" r:id="rId19"/>
    <p:sldId id="404" r:id="rId20"/>
    <p:sldId id="402" r:id="rId21"/>
    <p:sldId id="4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9A"/>
    <a:srgbClr val="7F7F7F"/>
    <a:srgbClr val="404040"/>
    <a:srgbClr val="262626"/>
    <a:srgbClr val="03539E"/>
    <a:srgbClr val="D9D9D9"/>
    <a:srgbClr val="FF0000"/>
    <a:srgbClr val="FCC100"/>
    <a:srgbClr val="595959"/>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61FBF-4148-F314-AC76-7F5DA89218D0}" v="14" dt="2025-04-17T06:07:14.499"/>
    <p1510:client id="{CDFEE4F4-EAB0-F825-413E-A914CE196FC8}" v="8" dt="2025-04-17T01:05:2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45" y="20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3382E-39D2-214A-BD32-6A88F16428CB}"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B40E1-6B58-6542-B459-683BEC69D23B}" type="slidenum">
              <a:rPr lang="en-US" smtClean="0"/>
              <a:t>‹#›</a:t>
            </a:fld>
            <a:endParaRPr lang="en-US"/>
          </a:p>
        </p:txBody>
      </p:sp>
    </p:spTree>
    <p:extLst>
      <p:ext uri="{BB962C8B-B14F-4D97-AF65-F5344CB8AC3E}">
        <p14:creationId xmlns:p14="http://schemas.microsoft.com/office/powerpoint/2010/main" val="200691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introduction slide</a:t>
            </a:r>
          </a:p>
        </p:txBody>
      </p:sp>
      <p:sp>
        <p:nvSpPr>
          <p:cNvPr id="4" name="Slide Number Placeholder 3"/>
          <p:cNvSpPr>
            <a:spLocks noGrp="1"/>
          </p:cNvSpPr>
          <p:nvPr>
            <p:ph type="sldNum" sz="quarter" idx="5"/>
          </p:nvPr>
        </p:nvSpPr>
        <p:spPr/>
        <p:txBody>
          <a:bodyPr/>
          <a:lstStyle/>
          <a:p>
            <a:fld id="{716B40E1-6B58-6542-B459-683BEC69D23B}" type="slidenum">
              <a:rPr lang="en-US" smtClean="0"/>
              <a:t>2</a:t>
            </a:fld>
            <a:endParaRPr lang="en-US"/>
          </a:p>
        </p:txBody>
      </p:sp>
    </p:spTree>
    <p:extLst>
      <p:ext uri="{BB962C8B-B14F-4D97-AF65-F5344CB8AC3E}">
        <p14:creationId xmlns:p14="http://schemas.microsoft.com/office/powerpoint/2010/main" val="293051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C3A2B-C1C3-F026-AA26-231371C8A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F652A-EF09-91DB-6928-68B12E833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99FEB-E23C-6C0A-D5C9-7CE7704C3CA3}"/>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CA8531EA-244C-5E46-C7EF-92592798FF48}"/>
              </a:ext>
            </a:extLst>
          </p:cNvPr>
          <p:cNvSpPr>
            <a:spLocks noGrp="1"/>
          </p:cNvSpPr>
          <p:nvPr>
            <p:ph type="sldNum" sz="quarter" idx="5"/>
          </p:nvPr>
        </p:nvSpPr>
        <p:spPr/>
        <p:txBody>
          <a:bodyPr/>
          <a:lstStyle/>
          <a:p>
            <a:fld id="{716B40E1-6B58-6542-B459-683BEC69D23B}" type="slidenum">
              <a:rPr lang="en-US" smtClean="0"/>
              <a:t>11</a:t>
            </a:fld>
            <a:endParaRPr lang="en-US"/>
          </a:p>
        </p:txBody>
      </p:sp>
    </p:spTree>
    <p:extLst>
      <p:ext uri="{BB962C8B-B14F-4D97-AF65-F5344CB8AC3E}">
        <p14:creationId xmlns:p14="http://schemas.microsoft.com/office/powerpoint/2010/main" val="296102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BC52F-7DDE-34BB-100F-03012ADE4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25A91-50A4-35EE-6EE4-5EA687B64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85521-050E-6A07-84F3-2292BCAD216C}"/>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FFF60799-C213-36D9-077C-8E77E9CECF64}"/>
              </a:ext>
            </a:extLst>
          </p:cNvPr>
          <p:cNvSpPr>
            <a:spLocks noGrp="1"/>
          </p:cNvSpPr>
          <p:nvPr>
            <p:ph type="sldNum" sz="quarter" idx="5"/>
          </p:nvPr>
        </p:nvSpPr>
        <p:spPr/>
        <p:txBody>
          <a:bodyPr/>
          <a:lstStyle/>
          <a:p>
            <a:fld id="{716B40E1-6B58-6542-B459-683BEC69D23B}" type="slidenum">
              <a:rPr lang="en-US" smtClean="0"/>
              <a:t>12</a:t>
            </a:fld>
            <a:endParaRPr lang="en-US"/>
          </a:p>
        </p:txBody>
      </p:sp>
    </p:spTree>
    <p:extLst>
      <p:ext uri="{BB962C8B-B14F-4D97-AF65-F5344CB8AC3E}">
        <p14:creationId xmlns:p14="http://schemas.microsoft.com/office/powerpoint/2010/main" val="152645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6327F-F3E6-27AA-68F2-83FD08297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55A99-9C1F-CA99-8425-5AE3712CF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47A62-2C53-3BCF-2881-0011A7FF24DE}"/>
              </a:ext>
            </a:extLst>
          </p:cNvPr>
          <p:cNvSpPr>
            <a:spLocks noGrp="1"/>
          </p:cNvSpPr>
          <p:nvPr>
            <p:ph type="body" idx="1"/>
          </p:nvPr>
        </p:nvSpPr>
        <p:spPr/>
        <p:txBody>
          <a:bodyPr/>
          <a:lstStyle/>
          <a:p>
            <a:r>
              <a:rPr lang="en-US"/>
              <a:t>Section divider slide</a:t>
            </a:r>
          </a:p>
          <a:p>
            <a:endParaRPr lang="en-US"/>
          </a:p>
          <a:p>
            <a:r>
              <a:rPr lang="en-US"/>
              <a:t>To create a blue image overlay, Change Picture from file</a:t>
            </a:r>
          </a:p>
          <a:p>
            <a:r>
              <a:rPr lang="en-US"/>
              <a:t>Blue shape must be in front</a:t>
            </a:r>
          </a:p>
        </p:txBody>
      </p:sp>
      <p:sp>
        <p:nvSpPr>
          <p:cNvPr id="4" name="Slide Number Placeholder 3">
            <a:extLst>
              <a:ext uri="{FF2B5EF4-FFF2-40B4-BE49-F238E27FC236}">
                <a16:creationId xmlns:a16="http://schemas.microsoft.com/office/drawing/2014/main" id="{29D2D1E8-1C70-97A0-0CC7-616101C009CF}"/>
              </a:ext>
            </a:extLst>
          </p:cNvPr>
          <p:cNvSpPr>
            <a:spLocks noGrp="1"/>
          </p:cNvSpPr>
          <p:nvPr>
            <p:ph type="sldNum" sz="quarter" idx="5"/>
          </p:nvPr>
        </p:nvSpPr>
        <p:spPr/>
        <p:txBody>
          <a:bodyPr/>
          <a:lstStyle/>
          <a:p>
            <a:fld id="{716B40E1-6B58-6542-B459-683BEC69D23B}" type="slidenum">
              <a:rPr lang="en-US" smtClean="0"/>
              <a:t>13</a:t>
            </a:fld>
            <a:endParaRPr lang="en-US"/>
          </a:p>
        </p:txBody>
      </p:sp>
    </p:spTree>
    <p:extLst>
      <p:ext uri="{BB962C8B-B14F-4D97-AF65-F5344CB8AC3E}">
        <p14:creationId xmlns:p14="http://schemas.microsoft.com/office/powerpoint/2010/main" val="355073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032C-ECC6-2395-CE7E-3C2FEE8A5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084C0-9D1B-02D1-6D86-8A2E78650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DC8A2-1B70-66D3-1935-89DD954F1829}"/>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A87E49F8-5761-BF54-841B-ECA455A2FF5C}"/>
              </a:ext>
            </a:extLst>
          </p:cNvPr>
          <p:cNvSpPr>
            <a:spLocks noGrp="1"/>
          </p:cNvSpPr>
          <p:nvPr>
            <p:ph type="sldNum" sz="quarter" idx="5"/>
          </p:nvPr>
        </p:nvSpPr>
        <p:spPr/>
        <p:txBody>
          <a:bodyPr/>
          <a:lstStyle/>
          <a:p>
            <a:fld id="{716B40E1-6B58-6542-B459-683BEC69D23B}" type="slidenum">
              <a:rPr lang="en-US" smtClean="0"/>
              <a:t>14</a:t>
            </a:fld>
            <a:endParaRPr lang="en-US"/>
          </a:p>
        </p:txBody>
      </p:sp>
    </p:spTree>
    <p:extLst>
      <p:ext uri="{BB962C8B-B14F-4D97-AF65-F5344CB8AC3E}">
        <p14:creationId xmlns:p14="http://schemas.microsoft.com/office/powerpoint/2010/main" val="176429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F916-45C5-A87E-0387-CB7F84574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545C8-556E-B66C-E514-CF7764AD9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2BA59-EE54-EB72-24C9-AC20CA674DD2}"/>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4D46C2F2-963E-CDD2-93B6-6DB4AAC87652}"/>
              </a:ext>
            </a:extLst>
          </p:cNvPr>
          <p:cNvSpPr>
            <a:spLocks noGrp="1"/>
          </p:cNvSpPr>
          <p:nvPr>
            <p:ph type="sldNum" sz="quarter" idx="5"/>
          </p:nvPr>
        </p:nvSpPr>
        <p:spPr/>
        <p:txBody>
          <a:bodyPr/>
          <a:lstStyle/>
          <a:p>
            <a:fld id="{716B40E1-6B58-6542-B459-683BEC69D23B}" type="slidenum">
              <a:rPr lang="en-US" smtClean="0"/>
              <a:t>15</a:t>
            </a:fld>
            <a:endParaRPr lang="en-US"/>
          </a:p>
        </p:txBody>
      </p:sp>
    </p:spTree>
    <p:extLst>
      <p:ext uri="{BB962C8B-B14F-4D97-AF65-F5344CB8AC3E}">
        <p14:creationId xmlns:p14="http://schemas.microsoft.com/office/powerpoint/2010/main" val="338237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8BD2D-95CE-9936-4C40-4195840D0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BC072-C66D-8FD4-1801-ED92FC4BF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5A169-A612-9ABF-F8EF-F008DF2F5E9C}"/>
              </a:ext>
            </a:extLst>
          </p:cNvPr>
          <p:cNvSpPr>
            <a:spLocks noGrp="1"/>
          </p:cNvSpPr>
          <p:nvPr>
            <p:ph type="body" idx="1"/>
          </p:nvPr>
        </p:nvSpPr>
        <p:spPr/>
        <p:txBody>
          <a:bodyPr/>
          <a:lstStyle/>
          <a:p>
            <a:r>
              <a:rPr lang="en-US"/>
              <a:t>Section divider slide</a:t>
            </a:r>
          </a:p>
          <a:p>
            <a:endParaRPr lang="en-US"/>
          </a:p>
          <a:p>
            <a:r>
              <a:rPr lang="en-US"/>
              <a:t>To create a blue image overlay, Change Picture from file</a:t>
            </a:r>
          </a:p>
          <a:p>
            <a:r>
              <a:rPr lang="en-US"/>
              <a:t>Blue shape must be in front</a:t>
            </a:r>
          </a:p>
        </p:txBody>
      </p:sp>
      <p:sp>
        <p:nvSpPr>
          <p:cNvPr id="4" name="Slide Number Placeholder 3">
            <a:extLst>
              <a:ext uri="{FF2B5EF4-FFF2-40B4-BE49-F238E27FC236}">
                <a16:creationId xmlns:a16="http://schemas.microsoft.com/office/drawing/2014/main" id="{872E1278-0DFD-47A4-7E67-CC175E7B6EC7}"/>
              </a:ext>
            </a:extLst>
          </p:cNvPr>
          <p:cNvSpPr>
            <a:spLocks noGrp="1"/>
          </p:cNvSpPr>
          <p:nvPr>
            <p:ph type="sldNum" sz="quarter" idx="5"/>
          </p:nvPr>
        </p:nvSpPr>
        <p:spPr/>
        <p:txBody>
          <a:bodyPr/>
          <a:lstStyle/>
          <a:p>
            <a:fld id="{716B40E1-6B58-6542-B459-683BEC69D23B}" type="slidenum">
              <a:rPr lang="en-US" smtClean="0"/>
              <a:t>16</a:t>
            </a:fld>
            <a:endParaRPr lang="en-US"/>
          </a:p>
        </p:txBody>
      </p:sp>
    </p:spTree>
    <p:extLst>
      <p:ext uri="{BB962C8B-B14F-4D97-AF65-F5344CB8AC3E}">
        <p14:creationId xmlns:p14="http://schemas.microsoft.com/office/powerpoint/2010/main" val="91516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text slide</a:t>
            </a:r>
          </a:p>
        </p:txBody>
      </p:sp>
      <p:sp>
        <p:nvSpPr>
          <p:cNvPr id="4" name="Slide Number Placeholder 3"/>
          <p:cNvSpPr>
            <a:spLocks noGrp="1"/>
          </p:cNvSpPr>
          <p:nvPr>
            <p:ph type="sldNum" sz="quarter" idx="5"/>
          </p:nvPr>
        </p:nvSpPr>
        <p:spPr/>
        <p:txBody>
          <a:bodyPr/>
          <a:lstStyle/>
          <a:p>
            <a:fld id="{716B40E1-6B58-6542-B459-683BEC69D23B}" type="slidenum">
              <a:rPr lang="en-US" smtClean="0"/>
              <a:t>3</a:t>
            </a:fld>
            <a:endParaRPr lang="en-US"/>
          </a:p>
        </p:txBody>
      </p:sp>
    </p:spTree>
    <p:extLst>
      <p:ext uri="{BB962C8B-B14F-4D97-AF65-F5344CB8AC3E}">
        <p14:creationId xmlns:p14="http://schemas.microsoft.com/office/powerpoint/2010/main" val="3115750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A8C9-D47E-4238-215E-3167ADDF4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F7151-57C0-5CB4-571A-C529C9E9B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0C029-8B97-4B3F-E1BB-C5337CD994BF}"/>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CB59A7E0-6807-E6F0-7BD0-26E8209FE1AC}"/>
              </a:ext>
            </a:extLst>
          </p:cNvPr>
          <p:cNvSpPr>
            <a:spLocks noGrp="1"/>
          </p:cNvSpPr>
          <p:nvPr>
            <p:ph type="sldNum" sz="quarter" idx="5"/>
          </p:nvPr>
        </p:nvSpPr>
        <p:spPr/>
        <p:txBody>
          <a:bodyPr/>
          <a:lstStyle/>
          <a:p>
            <a:fld id="{716B40E1-6B58-6542-B459-683BEC69D23B}" type="slidenum">
              <a:rPr lang="en-US" smtClean="0"/>
              <a:t>4</a:t>
            </a:fld>
            <a:endParaRPr lang="en-US"/>
          </a:p>
        </p:txBody>
      </p:sp>
    </p:spTree>
    <p:extLst>
      <p:ext uri="{BB962C8B-B14F-4D97-AF65-F5344CB8AC3E}">
        <p14:creationId xmlns:p14="http://schemas.microsoft.com/office/powerpoint/2010/main" val="227721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E9900-BA6B-6E02-36B4-C483E5880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84AF9-B9D9-3017-6232-5A26AABB3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5F9B5-34FA-791F-FE0D-752D4DABFA0A}"/>
              </a:ext>
            </a:extLst>
          </p:cNvPr>
          <p:cNvSpPr>
            <a:spLocks noGrp="1"/>
          </p:cNvSpPr>
          <p:nvPr>
            <p:ph type="body" idx="1"/>
          </p:nvPr>
        </p:nvSpPr>
        <p:spPr/>
        <p:txBody>
          <a:bodyPr/>
          <a:lstStyle/>
          <a:p>
            <a:r>
              <a:rPr lang="en-US"/>
              <a:t>Section divider slide</a:t>
            </a:r>
          </a:p>
          <a:p>
            <a:endParaRPr lang="en-US"/>
          </a:p>
          <a:p>
            <a:r>
              <a:rPr lang="en-US"/>
              <a:t>To create a blue image overlay, Change Picture from file</a:t>
            </a:r>
          </a:p>
          <a:p>
            <a:r>
              <a:rPr lang="en-US"/>
              <a:t>Blue shape must be in front</a:t>
            </a:r>
          </a:p>
        </p:txBody>
      </p:sp>
      <p:sp>
        <p:nvSpPr>
          <p:cNvPr id="4" name="Slide Number Placeholder 3">
            <a:extLst>
              <a:ext uri="{FF2B5EF4-FFF2-40B4-BE49-F238E27FC236}">
                <a16:creationId xmlns:a16="http://schemas.microsoft.com/office/drawing/2014/main" id="{4DE2F61C-8143-C5B3-5BA9-FBD150197C30}"/>
              </a:ext>
            </a:extLst>
          </p:cNvPr>
          <p:cNvSpPr>
            <a:spLocks noGrp="1"/>
          </p:cNvSpPr>
          <p:nvPr>
            <p:ph type="sldNum" sz="quarter" idx="5"/>
          </p:nvPr>
        </p:nvSpPr>
        <p:spPr/>
        <p:txBody>
          <a:bodyPr/>
          <a:lstStyle/>
          <a:p>
            <a:fld id="{716B40E1-6B58-6542-B459-683BEC69D23B}" type="slidenum">
              <a:rPr lang="en-US" smtClean="0"/>
              <a:t>5</a:t>
            </a:fld>
            <a:endParaRPr lang="en-US"/>
          </a:p>
        </p:txBody>
      </p:sp>
    </p:spTree>
    <p:extLst>
      <p:ext uri="{BB962C8B-B14F-4D97-AF65-F5344CB8AC3E}">
        <p14:creationId xmlns:p14="http://schemas.microsoft.com/office/powerpoint/2010/main" val="44801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E639-BED5-A79B-572A-D2162268D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7C5C7-991F-387A-4690-56DEF193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0CAFF-4D89-3E87-AB7E-942F0B2DB2A4}"/>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62981433-CB6B-69E4-A7BF-A11A654ABAE2}"/>
              </a:ext>
            </a:extLst>
          </p:cNvPr>
          <p:cNvSpPr>
            <a:spLocks noGrp="1"/>
          </p:cNvSpPr>
          <p:nvPr>
            <p:ph type="sldNum" sz="quarter" idx="5"/>
          </p:nvPr>
        </p:nvSpPr>
        <p:spPr/>
        <p:txBody>
          <a:bodyPr/>
          <a:lstStyle/>
          <a:p>
            <a:fld id="{716B40E1-6B58-6542-B459-683BEC69D23B}" type="slidenum">
              <a:rPr lang="en-US" smtClean="0"/>
              <a:t>6</a:t>
            </a:fld>
            <a:endParaRPr lang="en-US"/>
          </a:p>
        </p:txBody>
      </p:sp>
    </p:spTree>
    <p:extLst>
      <p:ext uri="{BB962C8B-B14F-4D97-AF65-F5344CB8AC3E}">
        <p14:creationId xmlns:p14="http://schemas.microsoft.com/office/powerpoint/2010/main" val="200910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6D0E-43F5-5913-77DA-EC4450FC7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D9E2D-BBAF-4D12-1904-AF3DC4AF7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4C3AB-2DF7-8587-1593-C8C852462856}"/>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78A8DDF7-3FFD-97D9-4813-D4CAE16113D5}"/>
              </a:ext>
            </a:extLst>
          </p:cNvPr>
          <p:cNvSpPr>
            <a:spLocks noGrp="1"/>
          </p:cNvSpPr>
          <p:nvPr>
            <p:ph type="sldNum" sz="quarter" idx="5"/>
          </p:nvPr>
        </p:nvSpPr>
        <p:spPr/>
        <p:txBody>
          <a:bodyPr/>
          <a:lstStyle/>
          <a:p>
            <a:fld id="{716B40E1-6B58-6542-B459-683BEC69D23B}" type="slidenum">
              <a:rPr lang="en-US" smtClean="0"/>
              <a:t>7</a:t>
            </a:fld>
            <a:endParaRPr lang="en-US"/>
          </a:p>
        </p:txBody>
      </p:sp>
    </p:spTree>
    <p:extLst>
      <p:ext uri="{BB962C8B-B14F-4D97-AF65-F5344CB8AC3E}">
        <p14:creationId xmlns:p14="http://schemas.microsoft.com/office/powerpoint/2010/main" val="205520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8F7A7-EB9D-B6FD-7CEC-DC27856D3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F0C28-9F52-1621-CCB7-C4F8974B0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C5D58-506E-7CA1-CC4C-2557853414E0}"/>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A89BAE42-88B5-5A31-F9BC-21F89D5285D6}"/>
              </a:ext>
            </a:extLst>
          </p:cNvPr>
          <p:cNvSpPr>
            <a:spLocks noGrp="1"/>
          </p:cNvSpPr>
          <p:nvPr>
            <p:ph type="sldNum" sz="quarter" idx="5"/>
          </p:nvPr>
        </p:nvSpPr>
        <p:spPr/>
        <p:txBody>
          <a:bodyPr/>
          <a:lstStyle/>
          <a:p>
            <a:fld id="{716B40E1-6B58-6542-B459-683BEC69D23B}" type="slidenum">
              <a:rPr lang="en-US" smtClean="0"/>
              <a:t>8</a:t>
            </a:fld>
            <a:endParaRPr lang="en-US"/>
          </a:p>
        </p:txBody>
      </p:sp>
    </p:spTree>
    <p:extLst>
      <p:ext uri="{BB962C8B-B14F-4D97-AF65-F5344CB8AC3E}">
        <p14:creationId xmlns:p14="http://schemas.microsoft.com/office/powerpoint/2010/main" val="266622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8B853-32EC-491E-90DD-D410994E7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BDC71-0908-8E45-26FE-C8018B695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73653-BF20-34E6-6760-19B52B6014CF}"/>
              </a:ext>
            </a:extLst>
          </p:cNvPr>
          <p:cNvSpPr>
            <a:spLocks noGrp="1"/>
          </p:cNvSpPr>
          <p:nvPr>
            <p:ph type="body" idx="1"/>
          </p:nvPr>
        </p:nvSpPr>
        <p:spPr/>
        <p:txBody>
          <a:bodyPr/>
          <a:lstStyle/>
          <a:p>
            <a:r>
              <a:rPr lang="en-US"/>
              <a:t>Section divider slide</a:t>
            </a:r>
          </a:p>
          <a:p>
            <a:endParaRPr lang="en-US"/>
          </a:p>
          <a:p>
            <a:r>
              <a:rPr lang="en-US"/>
              <a:t>To create a blue image overlay, Change Picture from file</a:t>
            </a:r>
          </a:p>
          <a:p>
            <a:r>
              <a:rPr lang="en-US"/>
              <a:t>Blue shape must be in front</a:t>
            </a:r>
          </a:p>
        </p:txBody>
      </p:sp>
      <p:sp>
        <p:nvSpPr>
          <p:cNvPr id="4" name="Slide Number Placeholder 3">
            <a:extLst>
              <a:ext uri="{FF2B5EF4-FFF2-40B4-BE49-F238E27FC236}">
                <a16:creationId xmlns:a16="http://schemas.microsoft.com/office/drawing/2014/main" id="{2E20A6FC-0D94-E845-BBA2-9051DD10FAB3}"/>
              </a:ext>
            </a:extLst>
          </p:cNvPr>
          <p:cNvSpPr>
            <a:spLocks noGrp="1"/>
          </p:cNvSpPr>
          <p:nvPr>
            <p:ph type="sldNum" sz="quarter" idx="5"/>
          </p:nvPr>
        </p:nvSpPr>
        <p:spPr/>
        <p:txBody>
          <a:bodyPr/>
          <a:lstStyle/>
          <a:p>
            <a:fld id="{716B40E1-6B58-6542-B459-683BEC69D23B}" type="slidenum">
              <a:rPr lang="en-US" smtClean="0"/>
              <a:t>9</a:t>
            </a:fld>
            <a:endParaRPr lang="en-US"/>
          </a:p>
        </p:txBody>
      </p:sp>
    </p:spTree>
    <p:extLst>
      <p:ext uri="{BB962C8B-B14F-4D97-AF65-F5344CB8AC3E}">
        <p14:creationId xmlns:p14="http://schemas.microsoft.com/office/powerpoint/2010/main" val="157057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CD7FB-7514-AAF6-EFBA-6400C2CFD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99FC8-5972-29D4-FC9D-0B120D848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654FA-90F1-633B-8EBE-A0DCF46C2FE9}"/>
              </a:ext>
            </a:extLst>
          </p:cNvPr>
          <p:cNvSpPr>
            <a:spLocks noGrp="1"/>
          </p:cNvSpPr>
          <p:nvPr>
            <p:ph type="body" idx="1"/>
          </p:nvPr>
        </p:nvSpPr>
        <p:spPr/>
        <p:txBody>
          <a:bodyPr/>
          <a:lstStyle/>
          <a:p>
            <a:r>
              <a:rPr lang="en-US"/>
              <a:t>Full text slide</a:t>
            </a:r>
          </a:p>
        </p:txBody>
      </p:sp>
      <p:sp>
        <p:nvSpPr>
          <p:cNvPr id="4" name="Slide Number Placeholder 3">
            <a:extLst>
              <a:ext uri="{FF2B5EF4-FFF2-40B4-BE49-F238E27FC236}">
                <a16:creationId xmlns:a16="http://schemas.microsoft.com/office/drawing/2014/main" id="{9807FF11-E9D0-D082-A57D-8CA10006CA27}"/>
              </a:ext>
            </a:extLst>
          </p:cNvPr>
          <p:cNvSpPr>
            <a:spLocks noGrp="1"/>
          </p:cNvSpPr>
          <p:nvPr>
            <p:ph type="sldNum" sz="quarter" idx="5"/>
          </p:nvPr>
        </p:nvSpPr>
        <p:spPr/>
        <p:txBody>
          <a:bodyPr/>
          <a:lstStyle/>
          <a:p>
            <a:fld id="{716B40E1-6B58-6542-B459-683BEC69D23B}" type="slidenum">
              <a:rPr lang="en-US" smtClean="0"/>
              <a:t>10</a:t>
            </a:fld>
            <a:endParaRPr lang="en-US"/>
          </a:p>
        </p:txBody>
      </p:sp>
    </p:spTree>
    <p:extLst>
      <p:ext uri="{BB962C8B-B14F-4D97-AF65-F5344CB8AC3E}">
        <p14:creationId xmlns:p14="http://schemas.microsoft.com/office/powerpoint/2010/main" val="199027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Slide">
    <p:bg>
      <p:bgPr>
        <a:solidFill>
          <a:srgbClr val="00509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667602-36C6-AD4B-A000-91432EB808E0}"/>
              </a:ext>
              <a:ext uri="{C183D7F6-B498-43B3-948B-1728B52AA6E4}">
                <adec:decorative xmlns:adec="http://schemas.microsoft.com/office/drawing/2017/decorative" val="1"/>
              </a:ext>
            </a:extLst>
          </p:cNvPr>
          <p:cNvSpPr/>
          <p:nvPr userDrawn="1"/>
        </p:nvSpPr>
        <p:spPr>
          <a:xfrm rot="5400000">
            <a:off x="2667001" y="-2666997"/>
            <a:ext cx="6858000" cy="12191998"/>
          </a:xfrm>
          <a:prstGeom prst="rect">
            <a:avLst/>
          </a:prstGeom>
          <a:solidFill>
            <a:srgbClr val="005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1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hoto Blue Overla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30631"/>
            <a:ext cx="12191999" cy="6727368"/>
          </a:xfrm>
        </p:spPr>
        <p:txBody>
          <a:bodyPr rtlCol="0">
            <a:normAutofit/>
          </a:bodyPr>
          <a:lstStyle/>
          <a:p>
            <a:pPr lvl="0"/>
            <a:endParaRPr lang="id-ID" noProof="0"/>
          </a:p>
        </p:txBody>
      </p:sp>
      <p:sp>
        <p:nvSpPr>
          <p:cNvPr id="6" name="Rectangle 5">
            <a:extLst>
              <a:ext uri="{FF2B5EF4-FFF2-40B4-BE49-F238E27FC236}">
                <a16:creationId xmlns:a16="http://schemas.microsoft.com/office/drawing/2014/main" id="{4399BA26-EDCB-AC4B-9868-01158775465D}"/>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2EFEF6E-DFBA-9E4C-94AE-F73781D3D919}"/>
              </a:ext>
              <a:ext uri="{C183D7F6-B498-43B3-948B-1728B52AA6E4}">
                <adec:decorative xmlns:adec="http://schemas.microsoft.com/office/drawing/2017/decorative" val="1"/>
              </a:ext>
            </a:extLst>
          </p:cNvPr>
          <p:cNvSpPr/>
          <p:nvPr userDrawn="1"/>
        </p:nvSpPr>
        <p:spPr>
          <a:xfrm>
            <a:off x="1" y="130632"/>
            <a:ext cx="12191999" cy="6727368"/>
          </a:xfrm>
          <a:prstGeom prst="rect">
            <a:avLst/>
          </a:prstGeom>
          <a:solidFill>
            <a:srgbClr val="00509A">
              <a:alpha val="8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301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9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ey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667602-36C6-AD4B-A000-91432EB808E0}"/>
              </a:ext>
              <a:ext uri="{C183D7F6-B498-43B3-948B-1728B52AA6E4}">
                <adec:decorative xmlns:adec="http://schemas.microsoft.com/office/drawing/2017/decorative" val="1"/>
              </a:ext>
            </a:extLst>
          </p:cNvPr>
          <p:cNvSpPr/>
          <p:nvPr userDrawn="1"/>
        </p:nvSpPr>
        <p:spPr>
          <a:xfrm rot="5400000">
            <a:off x="2667001" y="-2666997"/>
            <a:ext cx="6858000" cy="121919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53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30631"/>
            <a:ext cx="12191999" cy="6727368"/>
          </a:xfrm>
        </p:spPr>
        <p:txBody>
          <a:bodyPr rtlCol="0">
            <a:normAutofit/>
          </a:bodyPr>
          <a:lstStyle/>
          <a:p>
            <a:pPr lvl="0"/>
            <a:endParaRPr lang="id-ID" noProof="0"/>
          </a:p>
        </p:txBody>
      </p:sp>
      <p:sp>
        <p:nvSpPr>
          <p:cNvPr id="6" name="Rectangle 5">
            <a:extLst>
              <a:ext uri="{FF2B5EF4-FFF2-40B4-BE49-F238E27FC236}">
                <a16:creationId xmlns:a16="http://schemas.microsoft.com/office/drawing/2014/main" id="{4399BA26-EDCB-AC4B-9868-01158775465D}"/>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3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r and Eag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720433-1BF1-DD46-86BC-2B9E6B0DF805}"/>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mbry-Riddle wordmark.">
            <a:extLst>
              <a:ext uri="{FF2B5EF4-FFF2-40B4-BE49-F238E27FC236}">
                <a16:creationId xmlns:a16="http://schemas.microsoft.com/office/drawing/2014/main" id="{D5C2ECB1-A06C-5C4F-BDAC-D3DA513A00D7}"/>
              </a:ext>
            </a:extLst>
          </p:cNvPr>
          <p:cNvPicPr>
            <a:picLocks noChangeAspect="1"/>
          </p:cNvPicPr>
          <p:nvPr userDrawn="1"/>
        </p:nvPicPr>
        <p:blipFill>
          <a:blip r:embed="rId2"/>
          <a:stretch>
            <a:fillRect/>
          </a:stretch>
        </p:blipFill>
        <p:spPr>
          <a:xfrm>
            <a:off x="10117874" y="332678"/>
            <a:ext cx="1828800" cy="304800"/>
          </a:xfrm>
          <a:prstGeom prst="rect">
            <a:avLst/>
          </a:prstGeom>
        </p:spPr>
      </p:pic>
    </p:spTree>
    <p:extLst>
      <p:ext uri="{BB962C8B-B14F-4D97-AF65-F5344CB8AC3E}">
        <p14:creationId xmlns:p14="http://schemas.microsoft.com/office/powerpoint/2010/main" val="10017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130632"/>
            <a:ext cx="6096000" cy="6727368"/>
          </a:xfrm>
        </p:spPr>
        <p:txBody>
          <a:bodyPr rtlCol="0">
            <a:normAutofit/>
          </a:bodyPr>
          <a:lstStyle/>
          <a:p>
            <a:pPr lvl="0"/>
            <a:endParaRPr lang="id-ID" noProof="0"/>
          </a:p>
        </p:txBody>
      </p:sp>
      <p:sp>
        <p:nvSpPr>
          <p:cNvPr id="6" name="Rectangle 5">
            <a:extLst>
              <a:ext uri="{FF2B5EF4-FFF2-40B4-BE49-F238E27FC236}">
                <a16:creationId xmlns:a16="http://schemas.microsoft.com/office/drawing/2014/main" id="{4F3DD172-42CC-124A-9EAD-DBF3A73E0068}"/>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mbry-Riddle wordmark">
            <a:extLst>
              <a:ext uri="{FF2B5EF4-FFF2-40B4-BE49-F238E27FC236}">
                <a16:creationId xmlns:a16="http://schemas.microsoft.com/office/drawing/2014/main" id="{1E80EC0A-110A-E24C-8252-9E6BDE8B2BC7}"/>
              </a:ext>
            </a:extLst>
          </p:cNvPr>
          <p:cNvPicPr>
            <a:picLocks noChangeAspect="1"/>
          </p:cNvPicPr>
          <p:nvPr userDrawn="1"/>
        </p:nvPicPr>
        <p:blipFill>
          <a:blip r:embed="rId2"/>
          <a:stretch>
            <a:fillRect/>
          </a:stretch>
        </p:blipFill>
        <p:spPr>
          <a:xfrm>
            <a:off x="252763" y="332678"/>
            <a:ext cx="1828800" cy="304800"/>
          </a:xfrm>
          <a:prstGeom prst="rect">
            <a:avLst/>
          </a:prstGeom>
        </p:spPr>
      </p:pic>
    </p:spTree>
    <p:extLst>
      <p:ext uri="{BB962C8B-B14F-4D97-AF65-F5344CB8AC3E}">
        <p14:creationId xmlns:p14="http://schemas.microsoft.com/office/powerpoint/2010/main" val="102910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y Botto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7C24F-5714-9146-B66B-2C051B258AAD}"/>
              </a:ext>
              <a:ext uri="{C183D7F6-B498-43B3-948B-1728B52AA6E4}">
                <adec:decorative xmlns:adec="http://schemas.microsoft.com/office/drawing/2017/decorative" val="1"/>
              </a:ext>
            </a:extLst>
          </p:cNvPr>
          <p:cNvSpPr/>
          <p:nvPr userDrawn="1"/>
        </p:nvSpPr>
        <p:spPr>
          <a:xfrm>
            <a:off x="4155" y="2416629"/>
            <a:ext cx="12187845" cy="44413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33695F-4D59-104F-9559-894258EB7985}"/>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mbry-Riddle wordmark">
            <a:extLst>
              <a:ext uri="{FF2B5EF4-FFF2-40B4-BE49-F238E27FC236}">
                <a16:creationId xmlns:a16="http://schemas.microsoft.com/office/drawing/2014/main" id="{59E19346-CE04-0C4F-9903-979A2D6E7878}"/>
              </a:ext>
            </a:extLst>
          </p:cNvPr>
          <p:cNvPicPr>
            <a:picLocks noChangeAspect="1"/>
          </p:cNvPicPr>
          <p:nvPr userDrawn="1"/>
        </p:nvPicPr>
        <p:blipFill>
          <a:blip r:embed="rId2"/>
          <a:stretch>
            <a:fillRect/>
          </a:stretch>
        </p:blipFill>
        <p:spPr>
          <a:xfrm>
            <a:off x="10117874" y="332678"/>
            <a:ext cx="1828800" cy="304800"/>
          </a:xfrm>
          <a:prstGeom prst="rect">
            <a:avLst/>
          </a:prstGeom>
        </p:spPr>
      </p:pic>
    </p:spTree>
    <p:extLst>
      <p:ext uri="{BB962C8B-B14F-4D97-AF65-F5344CB8AC3E}">
        <p14:creationId xmlns:p14="http://schemas.microsoft.com/office/powerpoint/2010/main" val="21602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Grid 2">
    <p:spTree>
      <p:nvGrpSpPr>
        <p:cNvPr id="1" name=""/>
        <p:cNvGrpSpPr/>
        <p:nvPr/>
      </p:nvGrpSpPr>
      <p:grpSpPr>
        <a:xfrm>
          <a:off x="0" y="0"/>
          <a:ext cx="0" cy="0"/>
          <a:chOff x="0" y="0"/>
          <a:chExt cx="0" cy="0"/>
        </a:xfrm>
      </p:grpSpPr>
      <p:sp>
        <p:nvSpPr>
          <p:cNvPr id="12" name="Picture Placeholder 6"/>
          <p:cNvSpPr>
            <a:spLocks noGrp="1"/>
          </p:cNvSpPr>
          <p:nvPr>
            <p:ph type="pic" sz="quarter" idx="16"/>
          </p:nvPr>
        </p:nvSpPr>
        <p:spPr>
          <a:xfrm>
            <a:off x="6211979" y="1096831"/>
            <a:ext cx="5267740" cy="5286273"/>
          </a:xfrm>
        </p:spPr>
        <p:txBody>
          <a:bodyPr rtlCol="0">
            <a:normAutofit/>
          </a:bodyPr>
          <a:lstStyle/>
          <a:p>
            <a:pPr lvl="0"/>
            <a:endParaRPr lang="id-ID" noProof="0"/>
          </a:p>
        </p:txBody>
      </p:sp>
      <p:sp>
        <p:nvSpPr>
          <p:cNvPr id="15" name="Rectangle 14">
            <a:extLst>
              <a:ext uri="{FF2B5EF4-FFF2-40B4-BE49-F238E27FC236}">
                <a16:creationId xmlns:a16="http://schemas.microsoft.com/office/drawing/2014/main" id="{6C48CE8E-5B1A-3440-BE06-3A2B68613173}"/>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BFE76E5C-EF04-924F-B550-7B13EDC8D90F}"/>
              </a:ext>
            </a:extLst>
          </p:cNvPr>
          <p:cNvSpPr>
            <a:spLocks noGrp="1"/>
          </p:cNvSpPr>
          <p:nvPr>
            <p:ph type="pic" sz="quarter" idx="17"/>
          </p:nvPr>
        </p:nvSpPr>
        <p:spPr>
          <a:xfrm>
            <a:off x="732454" y="1096831"/>
            <a:ext cx="5267740" cy="5286273"/>
          </a:xfrm>
        </p:spPr>
        <p:txBody>
          <a:bodyPr rtlCol="0">
            <a:normAutofit/>
          </a:bodyPr>
          <a:lstStyle/>
          <a:p>
            <a:pPr lvl="0"/>
            <a:endParaRPr lang="id-ID" noProof="0"/>
          </a:p>
        </p:txBody>
      </p:sp>
      <p:pic>
        <p:nvPicPr>
          <p:cNvPr id="6" name="Picture 5" descr="Embry-Riddle wordmark.">
            <a:extLst>
              <a:ext uri="{FF2B5EF4-FFF2-40B4-BE49-F238E27FC236}">
                <a16:creationId xmlns:a16="http://schemas.microsoft.com/office/drawing/2014/main" id="{8FF38597-57EC-F849-BDEE-27EE30A0BD71}"/>
              </a:ext>
            </a:extLst>
          </p:cNvPr>
          <p:cNvPicPr>
            <a:picLocks noChangeAspect="1"/>
          </p:cNvPicPr>
          <p:nvPr userDrawn="1"/>
        </p:nvPicPr>
        <p:blipFill>
          <a:blip r:embed="rId2"/>
          <a:stretch>
            <a:fillRect/>
          </a:stretch>
        </p:blipFill>
        <p:spPr>
          <a:xfrm>
            <a:off x="10117874" y="332678"/>
            <a:ext cx="1828800" cy="304800"/>
          </a:xfrm>
          <a:prstGeom prst="rect">
            <a:avLst/>
          </a:prstGeom>
        </p:spPr>
      </p:pic>
    </p:spTree>
    <p:extLst>
      <p:ext uri="{BB962C8B-B14F-4D97-AF65-F5344CB8AC3E}">
        <p14:creationId xmlns:p14="http://schemas.microsoft.com/office/powerpoint/2010/main" val="70964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Grid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48CE8E-5B1A-3440-BE06-3A2B68613173}"/>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mbry-Riddle wordmark">
            <a:extLst>
              <a:ext uri="{FF2B5EF4-FFF2-40B4-BE49-F238E27FC236}">
                <a16:creationId xmlns:a16="http://schemas.microsoft.com/office/drawing/2014/main" id="{DC902EFC-D42D-5D4C-8A23-40A659BF4909}"/>
              </a:ext>
            </a:extLst>
          </p:cNvPr>
          <p:cNvPicPr>
            <a:picLocks noChangeAspect="1"/>
          </p:cNvPicPr>
          <p:nvPr userDrawn="1"/>
        </p:nvPicPr>
        <p:blipFill>
          <a:blip r:embed="rId2"/>
          <a:stretch>
            <a:fillRect/>
          </a:stretch>
        </p:blipFill>
        <p:spPr>
          <a:xfrm>
            <a:off x="10117874" y="332678"/>
            <a:ext cx="1828800" cy="304800"/>
          </a:xfrm>
          <a:prstGeom prst="rect">
            <a:avLst/>
          </a:prstGeom>
        </p:spPr>
      </p:pic>
      <p:sp>
        <p:nvSpPr>
          <p:cNvPr id="23" name="Picture Placeholder 6">
            <a:extLst>
              <a:ext uri="{FF2B5EF4-FFF2-40B4-BE49-F238E27FC236}">
                <a16:creationId xmlns:a16="http://schemas.microsoft.com/office/drawing/2014/main" id="{F0FC16EF-E998-554F-A565-990A0930E11E}"/>
              </a:ext>
            </a:extLst>
          </p:cNvPr>
          <p:cNvSpPr>
            <a:spLocks noGrp="1"/>
          </p:cNvSpPr>
          <p:nvPr>
            <p:ph type="pic" sz="quarter" idx="18"/>
          </p:nvPr>
        </p:nvSpPr>
        <p:spPr>
          <a:xfrm>
            <a:off x="732454" y="1096831"/>
            <a:ext cx="5267740" cy="2534279"/>
          </a:xfrm>
        </p:spPr>
        <p:txBody>
          <a:bodyPr rtlCol="0">
            <a:normAutofit/>
          </a:bodyPr>
          <a:lstStyle/>
          <a:p>
            <a:pPr lvl="0"/>
            <a:endParaRPr lang="id-ID" noProof="0"/>
          </a:p>
        </p:txBody>
      </p:sp>
      <p:sp>
        <p:nvSpPr>
          <p:cNvPr id="17" name="Picture Placeholder 6">
            <a:extLst>
              <a:ext uri="{FF2B5EF4-FFF2-40B4-BE49-F238E27FC236}">
                <a16:creationId xmlns:a16="http://schemas.microsoft.com/office/drawing/2014/main" id="{4D8B2EE7-F678-644E-9B74-ED8D8C4BC12B}"/>
              </a:ext>
            </a:extLst>
          </p:cNvPr>
          <p:cNvSpPr>
            <a:spLocks noGrp="1"/>
          </p:cNvSpPr>
          <p:nvPr>
            <p:ph type="pic" sz="quarter" idx="13"/>
          </p:nvPr>
        </p:nvSpPr>
        <p:spPr>
          <a:xfrm>
            <a:off x="732454" y="3848825"/>
            <a:ext cx="2532270" cy="2534279"/>
          </a:xfrm>
        </p:spPr>
        <p:txBody>
          <a:bodyPr rtlCol="0">
            <a:normAutofit/>
          </a:bodyPr>
          <a:lstStyle/>
          <a:p>
            <a:pPr lvl="0"/>
            <a:endParaRPr lang="id-ID" noProof="0"/>
          </a:p>
        </p:txBody>
      </p:sp>
      <p:sp>
        <p:nvSpPr>
          <p:cNvPr id="18" name="Picture Placeholder 6">
            <a:extLst>
              <a:ext uri="{FF2B5EF4-FFF2-40B4-BE49-F238E27FC236}">
                <a16:creationId xmlns:a16="http://schemas.microsoft.com/office/drawing/2014/main" id="{E6119E26-FE16-CF4A-AF8C-EB4189FF677B}"/>
              </a:ext>
            </a:extLst>
          </p:cNvPr>
          <p:cNvSpPr>
            <a:spLocks noGrp="1"/>
          </p:cNvSpPr>
          <p:nvPr>
            <p:ph type="pic" sz="quarter" idx="14"/>
          </p:nvPr>
        </p:nvSpPr>
        <p:spPr>
          <a:xfrm>
            <a:off x="3467924" y="3848825"/>
            <a:ext cx="2532270" cy="2534279"/>
          </a:xfrm>
        </p:spPr>
        <p:txBody>
          <a:bodyPr rtlCol="0">
            <a:normAutofit/>
          </a:bodyPr>
          <a:lstStyle/>
          <a:p>
            <a:pPr lvl="0"/>
            <a:endParaRPr lang="id-ID" noProof="0"/>
          </a:p>
        </p:txBody>
      </p:sp>
      <p:sp>
        <p:nvSpPr>
          <p:cNvPr id="22" name="Picture Placeholder 6">
            <a:extLst>
              <a:ext uri="{FF2B5EF4-FFF2-40B4-BE49-F238E27FC236}">
                <a16:creationId xmlns:a16="http://schemas.microsoft.com/office/drawing/2014/main" id="{0FD87CB3-7E5E-DF4B-BF7D-C87531280D84}"/>
              </a:ext>
            </a:extLst>
          </p:cNvPr>
          <p:cNvSpPr>
            <a:spLocks noGrp="1"/>
          </p:cNvSpPr>
          <p:nvPr>
            <p:ph type="pic" sz="quarter" idx="17"/>
          </p:nvPr>
        </p:nvSpPr>
        <p:spPr>
          <a:xfrm>
            <a:off x="6211979" y="1096831"/>
            <a:ext cx="5267740" cy="5286273"/>
          </a:xfrm>
        </p:spPr>
        <p:txBody>
          <a:bodyPr rtlCol="0">
            <a:normAutofit/>
          </a:bodyPr>
          <a:lstStyle/>
          <a:p>
            <a:pPr lvl="0"/>
            <a:endParaRPr lang="id-ID" noProof="0"/>
          </a:p>
        </p:txBody>
      </p:sp>
    </p:spTree>
    <p:extLst>
      <p:ext uri="{BB962C8B-B14F-4D97-AF65-F5344CB8AC3E}">
        <p14:creationId xmlns:p14="http://schemas.microsoft.com/office/powerpoint/2010/main" val="315247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Grid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48CE8E-5B1A-3440-BE06-3A2B68613173}"/>
              </a:ext>
              <a:ext uri="{C183D7F6-B498-43B3-948B-1728B52AA6E4}">
                <adec:decorative xmlns:adec="http://schemas.microsoft.com/office/drawing/2017/decorative" val="1"/>
              </a:ext>
            </a:extLst>
          </p:cNvPr>
          <p:cNvSpPr/>
          <p:nvPr userDrawn="1"/>
        </p:nvSpPr>
        <p:spPr>
          <a:xfrm rot="5400000">
            <a:off x="6030687" y="-6030684"/>
            <a:ext cx="130629" cy="121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bry-Riddle wordmark">
            <a:extLst>
              <a:ext uri="{FF2B5EF4-FFF2-40B4-BE49-F238E27FC236}">
                <a16:creationId xmlns:a16="http://schemas.microsoft.com/office/drawing/2014/main" id="{093343DA-253A-5240-AC7D-1B8C7493CDEC}"/>
              </a:ext>
            </a:extLst>
          </p:cNvPr>
          <p:cNvPicPr>
            <a:picLocks noChangeAspect="1"/>
          </p:cNvPicPr>
          <p:nvPr userDrawn="1"/>
        </p:nvPicPr>
        <p:blipFill>
          <a:blip r:embed="rId2"/>
          <a:stretch>
            <a:fillRect/>
          </a:stretch>
        </p:blipFill>
        <p:spPr>
          <a:xfrm>
            <a:off x="10117874" y="332678"/>
            <a:ext cx="1828800" cy="304800"/>
          </a:xfrm>
          <a:prstGeom prst="rect">
            <a:avLst/>
          </a:prstGeom>
        </p:spPr>
      </p:pic>
      <p:sp>
        <p:nvSpPr>
          <p:cNvPr id="10" name="Picture Placeholder 6">
            <a:extLst>
              <a:ext uri="{FF2B5EF4-FFF2-40B4-BE49-F238E27FC236}">
                <a16:creationId xmlns:a16="http://schemas.microsoft.com/office/drawing/2014/main" id="{C6F01912-8A2F-3D4C-B185-CB877EFEA24F}"/>
              </a:ext>
            </a:extLst>
          </p:cNvPr>
          <p:cNvSpPr>
            <a:spLocks noGrp="1"/>
          </p:cNvSpPr>
          <p:nvPr>
            <p:ph type="pic" sz="quarter" idx="19"/>
          </p:nvPr>
        </p:nvSpPr>
        <p:spPr>
          <a:xfrm>
            <a:off x="732454" y="1096832"/>
            <a:ext cx="2532270" cy="2534279"/>
          </a:xfrm>
        </p:spPr>
        <p:txBody>
          <a:bodyPr rtlCol="0">
            <a:normAutofit/>
          </a:bodyPr>
          <a:lstStyle/>
          <a:p>
            <a:pPr lvl="0"/>
            <a:endParaRPr lang="id-ID" noProof="0"/>
          </a:p>
        </p:txBody>
      </p:sp>
      <p:sp>
        <p:nvSpPr>
          <p:cNvPr id="29" name="Rectangle 28">
            <a:extLst>
              <a:ext uri="{FF2B5EF4-FFF2-40B4-BE49-F238E27FC236}">
                <a16:creationId xmlns:a16="http://schemas.microsoft.com/office/drawing/2014/main" id="{149DF6E0-B234-7F41-BF47-8693198B5928}"/>
              </a:ext>
              <a:ext uri="{C183D7F6-B498-43B3-948B-1728B52AA6E4}">
                <adec:decorative xmlns:adec="http://schemas.microsoft.com/office/drawing/2017/decorative" val="1"/>
              </a:ext>
            </a:extLst>
          </p:cNvPr>
          <p:cNvSpPr/>
          <p:nvPr userDrawn="1"/>
        </p:nvSpPr>
        <p:spPr>
          <a:xfrm>
            <a:off x="3467924" y="1096831"/>
            <a:ext cx="2532270" cy="2534279"/>
          </a:xfrm>
          <a:prstGeom prst="rect">
            <a:avLst/>
          </a:prstGeom>
          <a:solidFill>
            <a:srgbClr val="FCC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highlight>
                <a:srgbClr val="FCC100"/>
              </a:highlight>
            </a:endParaRPr>
          </a:p>
        </p:txBody>
      </p:sp>
      <p:sp>
        <p:nvSpPr>
          <p:cNvPr id="24" name="Picture Placeholder 6">
            <a:extLst>
              <a:ext uri="{FF2B5EF4-FFF2-40B4-BE49-F238E27FC236}">
                <a16:creationId xmlns:a16="http://schemas.microsoft.com/office/drawing/2014/main" id="{DEB0ADEB-C167-3146-9A39-32EA9FBC3228}"/>
              </a:ext>
            </a:extLst>
          </p:cNvPr>
          <p:cNvSpPr>
            <a:spLocks noGrp="1"/>
          </p:cNvSpPr>
          <p:nvPr>
            <p:ph type="pic" sz="quarter" idx="23"/>
          </p:nvPr>
        </p:nvSpPr>
        <p:spPr>
          <a:xfrm>
            <a:off x="6211979" y="1096832"/>
            <a:ext cx="2532270" cy="2534279"/>
          </a:xfrm>
        </p:spPr>
        <p:txBody>
          <a:bodyPr rtlCol="0">
            <a:normAutofit/>
          </a:bodyPr>
          <a:lstStyle/>
          <a:p>
            <a:pPr lvl="0"/>
            <a:endParaRPr lang="id-ID" noProof="0"/>
          </a:p>
        </p:txBody>
      </p:sp>
      <p:sp>
        <p:nvSpPr>
          <p:cNvPr id="25" name="Picture Placeholder 6">
            <a:extLst>
              <a:ext uri="{FF2B5EF4-FFF2-40B4-BE49-F238E27FC236}">
                <a16:creationId xmlns:a16="http://schemas.microsoft.com/office/drawing/2014/main" id="{9D8CFFDA-3410-724F-904A-AE70C9D0DACD}"/>
              </a:ext>
            </a:extLst>
          </p:cNvPr>
          <p:cNvSpPr>
            <a:spLocks noGrp="1"/>
          </p:cNvSpPr>
          <p:nvPr>
            <p:ph type="pic" sz="quarter" idx="24"/>
          </p:nvPr>
        </p:nvSpPr>
        <p:spPr>
          <a:xfrm>
            <a:off x="8947449" y="1096832"/>
            <a:ext cx="2532270" cy="2534279"/>
          </a:xfrm>
        </p:spPr>
        <p:txBody>
          <a:bodyPr rtlCol="0">
            <a:normAutofit/>
          </a:bodyPr>
          <a:lstStyle/>
          <a:p>
            <a:pPr lvl="0"/>
            <a:endParaRPr lang="id-ID" noProof="0"/>
          </a:p>
        </p:txBody>
      </p:sp>
      <p:sp>
        <p:nvSpPr>
          <p:cNvPr id="31" name="Rectangle 30">
            <a:extLst>
              <a:ext uri="{FF2B5EF4-FFF2-40B4-BE49-F238E27FC236}">
                <a16:creationId xmlns:a16="http://schemas.microsoft.com/office/drawing/2014/main" id="{1E6D4BC0-1008-3D42-8901-29757DC16773}"/>
              </a:ext>
              <a:ext uri="{C183D7F6-B498-43B3-948B-1728B52AA6E4}">
                <adec:decorative xmlns:adec="http://schemas.microsoft.com/office/drawing/2017/decorative" val="1"/>
              </a:ext>
            </a:extLst>
          </p:cNvPr>
          <p:cNvSpPr/>
          <p:nvPr userDrawn="1"/>
        </p:nvSpPr>
        <p:spPr>
          <a:xfrm>
            <a:off x="732454" y="3847867"/>
            <a:ext cx="2532270" cy="253427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highlight>
                <a:srgbClr val="FCC100"/>
              </a:highlight>
            </a:endParaRPr>
          </a:p>
        </p:txBody>
      </p:sp>
      <p:sp>
        <p:nvSpPr>
          <p:cNvPr id="18" name="Picture Placeholder 6">
            <a:extLst>
              <a:ext uri="{FF2B5EF4-FFF2-40B4-BE49-F238E27FC236}">
                <a16:creationId xmlns:a16="http://schemas.microsoft.com/office/drawing/2014/main" id="{E6119E26-FE16-CF4A-AF8C-EB4189FF677B}"/>
              </a:ext>
            </a:extLst>
          </p:cNvPr>
          <p:cNvSpPr>
            <a:spLocks noGrp="1"/>
          </p:cNvSpPr>
          <p:nvPr>
            <p:ph type="pic" sz="quarter" idx="14"/>
          </p:nvPr>
        </p:nvSpPr>
        <p:spPr>
          <a:xfrm>
            <a:off x="3467924" y="3848826"/>
            <a:ext cx="2532270" cy="2534279"/>
          </a:xfrm>
        </p:spPr>
        <p:txBody>
          <a:bodyPr rtlCol="0">
            <a:normAutofit/>
          </a:bodyPr>
          <a:lstStyle/>
          <a:p>
            <a:pPr lvl="0"/>
            <a:endParaRPr lang="id-ID" noProof="0"/>
          </a:p>
        </p:txBody>
      </p:sp>
      <p:sp>
        <p:nvSpPr>
          <p:cNvPr id="20" name="Picture Placeholder 6">
            <a:extLst>
              <a:ext uri="{FF2B5EF4-FFF2-40B4-BE49-F238E27FC236}">
                <a16:creationId xmlns:a16="http://schemas.microsoft.com/office/drawing/2014/main" id="{8572892F-1839-064E-A139-0CEA16D8D66B}"/>
              </a:ext>
            </a:extLst>
          </p:cNvPr>
          <p:cNvSpPr>
            <a:spLocks noGrp="1"/>
          </p:cNvSpPr>
          <p:nvPr>
            <p:ph type="pic" sz="quarter" idx="21"/>
          </p:nvPr>
        </p:nvSpPr>
        <p:spPr>
          <a:xfrm>
            <a:off x="6211979" y="3848826"/>
            <a:ext cx="2532270" cy="2534279"/>
          </a:xfrm>
        </p:spPr>
        <p:txBody>
          <a:bodyPr rtlCol="0">
            <a:normAutofit/>
          </a:bodyPr>
          <a:lstStyle/>
          <a:p>
            <a:pPr lvl="0"/>
            <a:endParaRPr lang="id-ID" noProof="0"/>
          </a:p>
        </p:txBody>
      </p:sp>
      <p:sp>
        <p:nvSpPr>
          <p:cNvPr id="28" name="Rectangle 27">
            <a:extLst>
              <a:ext uri="{FF2B5EF4-FFF2-40B4-BE49-F238E27FC236}">
                <a16:creationId xmlns:a16="http://schemas.microsoft.com/office/drawing/2014/main" id="{B290F46A-CA4A-9645-92EF-4A3C9518FFBB}"/>
              </a:ext>
              <a:ext uri="{C183D7F6-B498-43B3-948B-1728B52AA6E4}">
                <adec:decorative xmlns:adec="http://schemas.microsoft.com/office/drawing/2017/decorative" val="1"/>
              </a:ext>
            </a:extLst>
          </p:cNvPr>
          <p:cNvSpPr/>
          <p:nvPr userDrawn="1"/>
        </p:nvSpPr>
        <p:spPr>
          <a:xfrm>
            <a:off x="8947450" y="3847867"/>
            <a:ext cx="2553612" cy="2535238"/>
          </a:xfrm>
          <a:prstGeom prst="rect">
            <a:avLst/>
          </a:prstGeom>
          <a:solidFill>
            <a:srgbClr val="0050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Tree>
    <p:extLst>
      <p:ext uri="{BB962C8B-B14F-4D97-AF65-F5344CB8AC3E}">
        <p14:creationId xmlns:p14="http://schemas.microsoft.com/office/powerpoint/2010/main" val="331723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FD283-F7F1-EA40-B1FF-779E5473A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128E710-1888-764D-8865-43CB26551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68175-0C34-424F-AC9D-533EC2981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ABA0A19-D344-0341-ADFD-57A3E377ED21}" type="datetimeFigureOut">
              <a:rPr lang="en-US" smtClean="0"/>
              <a:pPr/>
              <a:t>4/17/2025</a:t>
            </a:fld>
            <a:endParaRPr lang="en-US"/>
          </a:p>
        </p:txBody>
      </p:sp>
      <p:sp>
        <p:nvSpPr>
          <p:cNvPr id="5" name="Footer Placeholder 4">
            <a:extLst>
              <a:ext uri="{FF2B5EF4-FFF2-40B4-BE49-F238E27FC236}">
                <a16:creationId xmlns:a16="http://schemas.microsoft.com/office/drawing/2014/main" id="{1E70FBAB-E6EE-3847-8E5C-70BB30378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60CAD7B-BBB4-074D-8042-366791D90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BE4FE07-E262-8340-BC14-9BBFD105B2FB}" type="slidenum">
              <a:rPr lang="en-US" smtClean="0"/>
              <a:pPr/>
              <a:t>‹#›</a:t>
            </a:fld>
            <a:endParaRPr lang="en-US"/>
          </a:p>
        </p:txBody>
      </p:sp>
    </p:spTree>
    <p:extLst>
      <p:ext uri="{BB962C8B-B14F-4D97-AF65-F5344CB8AC3E}">
        <p14:creationId xmlns:p14="http://schemas.microsoft.com/office/powerpoint/2010/main" val="4056904806"/>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70" r:id="rId3"/>
    <p:sldLayoutId id="2147483649" r:id="rId4"/>
    <p:sldLayoutId id="2147483662" r:id="rId5"/>
    <p:sldLayoutId id="2147483667" r:id="rId6"/>
    <p:sldLayoutId id="2147483671" r:id="rId7"/>
    <p:sldLayoutId id="2147483669" r:id="rId8"/>
    <p:sldLayoutId id="2147483672" r:id="rId9"/>
    <p:sldLayoutId id="2147483665" r:id="rId10"/>
    <p:sldLayoutId id="2147483655" r:id="rId11"/>
  </p:sldLayoutIdLst>
  <p:txStyles>
    <p:titleStyle>
      <a:lvl1pPr algn="l" defTabSz="914400" rtl="0" eaLnBrk="1" latinLnBrk="0" hangingPunct="1">
        <a:lnSpc>
          <a:spcPct val="90000"/>
        </a:lnSpc>
        <a:spcBef>
          <a:spcPct val="0"/>
        </a:spcBef>
        <a:buNone/>
        <a:defRPr sz="6600" kern="1200">
          <a:solidFill>
            <a:schemeClr val="bg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F56C26-3BA9-714F-8BDF-76FE507DEF70}"/>
              </a:ext>
            </a:extLst>
          </p:cNvPr>
          <p:cNvSpPr txBox="1"/>
          <p:nvPr/>
        </p:nvSpPr>
        <p:spPr>
          <a:xfrm>
            <a:off x="1858982" y="1276920"/>
            <a:ext cx="8474036" cy="600140"/>
          </a:xfrm>
          <a:prstGeom prst="rect">
            <a:avLst/>
          </a:prstGeom>
        </p:spPr>
        <p:txBody>
          <a:bodyPr wrap="square" lIns="91416" tIns="45708" rIns="91416" bIns="45708" rtlCol="0" anchor="t">
            <a:spAutoFit/>
          </a:bodyPr>
          <a:lstStyle/>
          <a:p>
            <a:pPr algn="ctr" fontAlgn="auto">
              <a:spcAft>
                <a:spcPts val="0"/>
              </a:spcAft>
              <a:tabLst>
                <a:tab pos="3590925" algn="l"/>
              </a:tabLst>
            </a:pPr>
            <a:r>
              <a:rPr lang="en-US" sz="1100" b="1" spc="600">
                <a:solidFill>
                  <a:schemeClr val="bg1">
                    <a:lumMod val="85000"/>
                  </a:schemeClr>
                </a:solidFill>
                <a:latin typeface="Arial"/>
                <a:ea typeface="Roboto"/>
                <a:cs typeface="Arial"/>
              </a:rPr>
              <a:t>COLLEGE OF BUSINESS, INTELLIGENCE AND SECURITY</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fontAlgn="auto">
              <a:spcAft>
                <a:spcPts val="0"/>
              </a:spcAft>
              <a:tabLst>
                <a:tab pos="3590925" algn="l"/>
              </a:tabLst>
            </a:pP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fontAlgn="auto">
              <a:spcAft>
                <a:spcPts val="0"/>
              </a:spcAft>
              <a:tabLst>
                <a:tab pos="3590925" algn="l"/>
              </a:tabLst>
            </a:pPr>
            <a:r>
              <a:rPr lang="en-US" sz="1100" b="1" spc="600">
                <a:solidFill>
                  <a:schemeClr val="bg1">
                    <a:lumMod val="85000"/>
                  </a:schemeClr>
                </a:solidFill>
                <a:latin typeface="Arial"/>
                <a:ea typeface="Roboto"/>
                <a:cs typeface="Arial"/>
              </a:rPr>
              <a:t>COLLEGE OF ENGINEERING</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BF4181BB-12C5-344A-B7F3-8149BB1F132D}"/>
              </a:ext>
            </a:extLst>
          </p:cNvPr>
          <p:cNvSpPr txBox="1">
            <a:spLocks noGrp="1"/>
          </p:cNvSpPr>
          <p:nvPr>
            <p:ph type="title" idx="4294967295"/>
          </p:nvPr>
        </p:nvSpPr>
        <p:spPr>
          <a:xfrm>
            <a:off x="1963024" y="2162854"/>
            <a:ext cx="7928994" cy="954083"/>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30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RFID Security for IoT Airport Infrastructure</a:t>
            </a:r>
          </a:p>
        </p:txBody>
      </p:sp>
      <p:sp>
        <p:nvSpPr>
          <p:cNvPr id="3" name="TextBox 2">
            <a:extLst>
              <a:ext uri="{FF2B5EF4-FFF2-40B4-BE49-F238E27FC236}">
                <a16:creationId xmlns:a16="http://schemas.microsoft.com/office/drawing/2014/main" id="{278CB99B-4A9C-F8C8-0966-7B7E101E3F44}"/>
              </a:ext>
            </a:extLst>
          </p:cNvPr>
          <p:cNvSpPr txBox="1"/>
          <p:nvPr/>
        </p:nvSpPr>
        <p:spPr>
          <a:xfrm>
            <a:off x="1858982" y="3639407"/>
            <a:ext cx="8474036" cy="1785080"/>
          </a:xfrm>
          <a:prstGeom prst="rect">
            <a:avLst/>
          </a:prstGeom>
        </p:spPr>
        <p:txBody>
          <a:bodyPr wrap="square" lIns="91416" tIns="45708" rIns="91416" bIns="45708" rtlCol="0" anchor="t">
            <a:spAutoFit/>
          </a:bodyPr>
          <a:lstStyle/>
          <a:p>
            <a:pPr algn="ctr">
              <a:tabLst>
                <a:tab pos="3590925" algn="l"/>
              </a:tabLst>
            </a:pPr>
            <a:r>
              <a:rPr lang="en-US" sz="1100" b="1" spc="600">
                <a:solidFill>
                  <a:schemeClr val="bg1">
                    <a:lumMod val="85000"/>
                  </a:schemeClr>
                </a:solidFill>
                <a:latin typeface="Arial"/>
                <a:ea typeface="Roboto"/>
                <a:cs typeface="Arial"/>
              </a:rPr>
              <a:t>Students:</a:t>
            </a:r>
          </a:p>
          <a:p>
            <a:pPr algn="ctr">
              <a:tabLst>
                <a:tab pos="3590925" algn="l"/>
              </a:tabLst>
            </a:pPr>
            <a:r>
              <a:rPr lang="en-US" sz="1100" b="1" spc="600">
                <a:solidFill>
                  <a:schemeClr val="bg1">
                    <a:lumMod val="85000"/>
                  </a:schemeClr>
                </a:solidFill>
                <a:latin typeface="Arial"/>
                <a:ea typeface="Roboto"/>
                <a:cs typeface="Arial"/>
              </a:rPr>
              <a:t>AARON TULINO (Presenting)</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a:tabLst>
                <a:tab pos="3590925" algn="l"/>
              </a:tabLst>
            </a:pPr>
            <a:r>
              <a:rPr lang="en-US" sz="1100" b="1" spc="600">
                <a:solidFill>
                  <a:schemeClr val="bg1">
                    <a:lumMod val="85000"/>
                  </a:schemeClr>
                </a:solidFill>
                <a:latin typeface="Arial"/>
                <a:ea typeface="Roboto"/>
                <a:cs typeface="Arial"/>
              </a:rPr>
              <a:t>BENJAMIN HIGGINS (Presenting)</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a:tabLst>
                <a:tab pos="3590925" algn="l"/>
              </a:tabLst>
            </a:pPr>
            <a:r>
              <a:rPr lang="en-US" sz="1100" b="1" spc="600">
                <a:solidFill>
                  <a:schemeClr val="bg1">
                    <a:lumMod val="85000"/>
                  </a:schemeClr>
                </a:solidFill>
                <a:latin typeface="Arial"/>
                <a:ea typeface="Roboto"/>
                <a:cs typeface="Arial"/>
              </a:rPr>
              <a:t>PHILIPP SHCHETININ (Presenting)</a:t>
            </a:r>
          </a:p>
          <a:p>
            <a:pPr algn="ctr">
              <a:tabLst>
                <a:tab pos="3590925" algn="l"/>
              </a:tabLst>
            </a:pPr>
            <a:r>
              <a:rPr lang="en-US" sz="1100" b="1" spc="600">
                <a:solidFill>
                  <a:schemeClr val="bg1">
                    <a:lumMod val="85000"/>
                  </a:schemeClr>
                </a:solidFill>
                <a:latin typeface="Arial"/>
                <a:ea typeface="Roboto"/>
                <a:cs typeface="Arial"/>
              </a:rPr>
              <a:t>OWEN GUERRA-MONDRAGON</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a:tabLst>
                <a:tab pos="3590925" algn="l"/>
              </a:tabLst>
            </a:pPr>
            <a:r>
              <a:rPr lang="en-US" sz="1100" b="1" spc="600">
                <a:solidFill>
                  <a:schemeClr val="bg1">
                    <a:lumMod val="85000"/>
                  </a:schemeClr>
                </a:solidFill>
                <a:latin typeface="Arial"/>
                <a:ea typeface="Roboto"/>
                <a:cs typeface="Arial"/>
              </a:rPr>
              <a:t>SAWYER HANSEN</a:t>
            </a: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a:tabLst>
                <a:tab pos="3590925" algn="l"/>
              </a:tabLst>
            </a:pPr>
            <a:endPar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endParaRPr>
          </a:p>
          <a:p>
            <a:pPr algn="ctr" fontAlgn="auto">
              <a:spcAft>
                <a:spcPts val="0"/>
              </a:spcAft>
              <a:tabLst>
                <a:tab pos="3590925" algn="l"/>
              </a:tabLst>
            </a:pPr>
            <a:r>
              <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Mentors:</a:t>
            </a:r>
          </a:p>
          <a:p>
            <a:pPr algn="ctr" fontAlgn="auto">
              <a:spcAft>
                <a:spcPts val="0"/>
              </a:spcAft>
              <a:tabLst>
                <a:tab pos="3590925" algn="l"/>
              </a:tabLst>
            </a:pPr>
            <a:r>
              <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CATALINA ARANZAZU-SUESCUN</a:t>
            </a:r>
          </a:p>
          <a:p>
            <a:pPr algn="ctr" fontAlgn="auto">
              <a:spcAft>
                <a:spcPts val="0"/>
              </a:spcAft>
              <a:tabLst>
                <a:tab pos="3590925" algn="l"/>
              </a:tabLst>
            </a:pPr>
            <a:r>
              <a:rPr lang="en-US" sz="1100" b="1" spc="60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LUIS FELIPE ZAPATA-RIVERA </a:t>
            </a:r>
          </a:p>
        </p:txBody>
      </p:sp>
      <p:pic>
        <p:nvPicPr>
          <p:cNvPr id="6" name="Picture 5" descr="Undergraduate Research Institute">
            <a:extLst>
              <a:ext uri="{FF2B5EF4-FFF2-40B4-BE49-F238E27FC236}">
                <a16:creationId xmlns:a16="http://schemas.microsoft.com/office/drawing/2014/main" id="{55CA8B83-FD31-FB9B-5296-21BC64FDA360}"/>
              </a:ext>
            </a:extLst>
          </p:cNvPr>
          <p:cNvPicPr>
            <a:picLocks noChangeAspect="1"/>
          </p:cNvPicPr>
          <p:nvPr/>
        </p:nvPicPr>
        <p:blipFill>
          <a:blip r:embed="rId3"/>
          <a:stretch>
            <a:fillRect/>
          </a:stretch>
        </p:blipFill>
        <p:spPr>
          <a:xfrm>
            <a:off x="10734085" y="5426272"/>
            <a:ext cx="1284136" cy="1274109"/>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3FF1F768-44DA-54AA-1016-B90FB460DB47}"/>
              </a:ext>
            </a:extLst>
          </p:cNvPr>
          <p:cNvPicPr>
            <a:picLocks noChangeAspect="1"/>
          </p:cNvPicPr>
          <p:nvPr/>
        </p:nvPicPr>
        <p:blipFill>
          <a:blip r:embed="rId4"/>
          <a:srcRect r="1524"/>
          <a:stretch/>
        </p:blipFill>
        <p:spPr>
          <a:xfrm>
            <a:off x="4070424" y="2437"/>
            <a:ext cx="3698921" cy="781611"/>
          </a:xfrm>
          <a:prstGeom prst="rect">
            <a:avLst/>
          </a:prstGeom>
        </p:spPr>
      </p:pic>
    </p:spTree>
    <p:extLst>
      <p:ext uri="{BB962C8B-B14F-4D97-AF65-F5344CB8AC3E}">
        <p14:creationId xmlns:p14="http://schemas.microsoft.com/office/powerpoint/2010/main" val="58457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91E31-8CE8-1FF2-32EA-A865C159ADB7}"/>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3217E52C-A6C2-9434-9737-3D8ADDED9BFC}"/>
              </a:ext>
            </a:extLst>
          </p:cNvPr>
          <p:cNvSpPr txBox="1">
            <a:spLocks/>
          </p:cNvSpPr>
          <p:nvPr/>
        </p:nvSpPr>
        <p:spPr>
          <a:xfrm>
            <a:off x="847344" y="673791"/>
            <a:ext cx="6259133"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VULNERABILITY ASSESSMENT AND ATTACKS</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1CA3DDB6-4775-C43D-D60B-D1C129C6CB73}"/>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lang="en-US" sz="2800" b="1">
                <a:solidFill>
                  <a:srgbClr val="00509A"/>
                </a:solidFill>
                <a:ea typeface="Roboto" panose="02000000000000000000" pitchFamily="2" charset="0"/>
              </a:rPr>
              <a:t>Vulnerability Assessment</a:t>
            </a:r>
            <a:endPar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1B6550B3-0FEE-A0DA-F699-7416410DA0B3}"/>
              </a:ext>
            </a:extLst>
          </p:cNvPr>
          <p:cNvPicPr>
            <a:picLocks noChangeAspect="1"/>
          </p:cNvPicPr>
          <p:nvPr/>
        </p:nvPicPr>
        <p:blipFill>
          <a:blip r:embed="rId3"/>
          <a:stretch>
            <a:fillRect/>
          </a:stretch>
        </p:blipFill>
        <p:spPr>
          <a:xfrm>
            <a:off x="1447696" y="1922806"/>
            <a:ext cx="9296607" cy="3571187"/>
          </a:xfrm>
          <a:prstGeom prst="rect">
            <a:avLst/>
          </a:prstGeom>
        </p:spPr>
      </p:pic>
    </p:spTree>
    <p:extLst>
      <p:ext uri="{BB962C8B-B14F-4D97-AF65-F5344CB8AC3E}">
        <p14:creationId xmlns:p14="http://schemas.microsoft.com/office/powerpoint/2010/main" val="75596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73DB-C4E2-EC25-7595-4B9564838842}"/>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6A5E99DA-5DB3-B33A-7596-E1AE2D663F51}"/>
              </a:ext>
            </a:extLst>
          </p:cNvPr>
          <p:cNvSpPr txBox="1">
            <a:spLocks/>
          </p:cNvSpPr>
          <p:nvPr/>
        </p:nvSpPr>
        <p:spPr>
          <a:xfrm>
            <a:off x="847344" y="673791"/>
            <a:ext cx="6259133"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VULNERABILITY ASSESSMENT AND ATTACKS</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541E9A55-398E-5D1B-5F48-08BC8461DD30}"/>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rPr>
              <a:t>Attacks</a:t>
            </a:r>
          </a:p>
        </p:txBody>
      </p:sp>
      <p:pic>
        <p:nvPicPr>
          <p:cNvPr id="2" name="Picture 1" descr="A screenshot of a computer&#10;&#10;AI-generated content may be incorrect.">
            <a:extLst>
              <a:ext uri="{FF2B5EF4-FFF2-40B4-BE49-F238E27FC236}">
                <a16:creationId xmlns:a16="http://schemas.microsoft.com/office/drawing/2014/main" id="{55556AFE-DB3D-B993-ED67-D6B6F193C2EA}"/>
              </a:ext>
            </a:extLst>
          </p:cNvPr>
          <p:cNvPicPr>
            <a:picLocks noChangeAspect="1"/>
          </p:cNvPicPr>
          <p:nvPr/>
        </p:nvPicPr>
        <p:blipFill>
          <a:blip r:embed="rId3"/>
          <a:srcRect l="23971" t="6404" r="23354" b="66621"/>
          <a:stretch/>
        </p:blipFill>
        <p:spPr>
          <a:xfrm>
            <a:off x="1298223" y="1539272"/>
            <a:ext cx="9586157" cy="3722013"/>
          </a:xfrm>
          <a:prstGeom prst="rect">
            <a:avLst/>
          </a:prstGeom>
        </p:spPr>
      </p:pic>
    </p:spTree>
    <p:extLst>
      <p:ext uri="{BB962C8B-B14F-4D97-AF65-F5344CB8AC3E}">
        <p14:creationId xmlns:p14="http://schemas.microsoft.com/office/powerpoint/2010/main" val="154441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9E3A-C9FA-847E-2E40-FFEA92305B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606A0D-5DD3-E674-C796-D9ED9F40776F}"/>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rPr>
              <a:t>Attacks</a:t>
            </a:r>
          </a:p>
        </p:txBody>
      </p:sp>
      <p:pic>
        <p:nvPicPr>
          <p:cNvPr id="2" name="Picture 1" descr="A screenshot of a computer&#10;&#10;AI-generated content may be incorrect.">
            <a:extLst>
              <a:ext uri="{FF2B5EF4-FFF2-40B4-BE49-F238E27FC236}">
                <a16:creationId xmlns:a16="http://schemas.microsoft.com/office/drawing/2014/main" id="{8EA1DA05-2050-B692-3EAF-74FC36399709}"/>
              </a:ext>
            </a:extLst>
          </p:cNvPr>
          <p:cNvPicPr>
            <a:picLocks noChangeAspect="1"/>
          </p:cNvPicPr>
          <p:nvPr/>
        </p:nvPicPr>
        <p:blipFill>
          <a:blip r:embed="rId3"/>
          <a:stretch>
            <a:fillRect/>
          </a:stretch>
        </p:blipFill>
        <p:spPr>
          <a:xfrm>
            <a:off x="1317812" y="242047"/>
            <a:ext cx="8812306" cy="6615953"/>
          </a:xfrm>
          <a:prstGeom prst="rect">
            <a:avLst/>
          </a:prstGeom>
        </p:spPr>
      </p:pic>
      <p:sp>
        <p:nvSpPr>
          <p:cNvPr id="4" name="Title 11">
            <a:extLst>
              <a:ext uri="{FF2B5EF4-FFF2-40B4-BE49-F238E27FC236}">
                <a16:creationId xmlns:a16="http://schemas.microsoft.com/office/drawing/2014/main" id="{9086182A-F285-9B65-3357-72697A65C4C7}"/>
              </a:ext>
            </a:extLst>
          </p:cNvPr>
          <p:cNvSpPr txBox="1">
            <a:spLocks/>
          </p:cNvSpPr>
          <p:nvPr/>
        </p:nvSpPr>
        <p:spPr>
          <a:xfrm>
            <a:off x="847344" y="512426"/>
            <a:ext cx="2458098" cy="54811"/>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VULNERABILITY ASSESSMENT AND ATTACKS</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538081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B572-7568-C81A-D5C0-E748F35AD55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5E8A4F-5929-E4FD-EA50-44AAAD1C42F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8630" b="18630"/>
          <a:stretch/>
        </p:blipFill>
        <p:spPr>
          <a:xfrm>
            <a:off x="0" y="130632"/>
            <a:ext cx="12191999" cy="6727368"/>
          </a:xfrm>
        </p:spPr>
      </p:pic>
      <p:sp>
        <p:nvSpPr>
          <p:cNvPr id="3" name="Rectangle 2">
            <a:extLst>
              <a:ext uri="{FF2B5EF4-FFF2-40B4-BE49-F238E27FC236}">
                <a16:creationId xmlns:a16="http://schemas.microsoft.com/office/drawing/2014/main" id="{3DF135B8-C78A-B59F-70EC-5097D00AD6FE}"/>
              </a:ext>
              <a:ext uri="{C183D7F6-B498-43B3-948B-1728B52AA6E4}">
                <adec:decorative xmlns:adec="http://schemas.microsoft.com/office/drawing/2017/decorative" val="1"/>
              </a:ext>
            </a:extLst>
          </p:cNvPr>
          <p:cNvSpPr/>
          <p:nvPr/>
        </p:nvSpPr>
        <p:spPr>
          <a:xfrm>
            <a:off x="0" y="130631"/>
            <a:ext cx="12191999" cy="6727368"/>
          </a:xfrm>
          <a:prstGeom prst="rect">
            <a:avLst/>
          </a:prstGeom>
          <a:solidFill>
            <a:srgbClr val="00509A">
              <a:alpha val="8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5122B-69BD-C4D2-3B27-C70A582C5DA9}"/>
              </a:ext>
            </a:extLst>
          </p:cNvPr>
          <p:cNvSpPr txBox="1">
            <a:spLocks noGrp="1"/>
          </p:cNvSpPr>
          <p:nvPr>
            <p:ph type="title" idx="4294967295"/>
          </p:nvPr>
        </p:nvSpPr>
        <p:spPr>
          <a:xfrm>
            <a:off x="3210884" y="1901894"/>
            <a:ext cx="5770229" cy="1938968"/>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lnSpc>
                <a:spcPct val="100000"/>
              </a:lnSpc>
              <a:spcBef>
                <a:spcPts val="0"/>
              </a:spcBef>
              <a:tabLst>
                <a:tab pos="3590925" algn="l"/>
              </a:tabLst>
              <a:defRPr/>
            </a:pPr>
            <a:r>
              <a:rPr lang="en-US" sz="4000" b="1">
                <a:solidFill>
                  <a:schemeClr val="bg1"/>
                </a:solidFill>
                <a:latin typeface="Arial"/>
                <a:ea typeface="Roboto"/>
                <a:cs typeface="Arial"/>
              </a:rPr>
              <a:t>Security Recommendations and Future Work</a:t>
            </a:r>
            <a:endParaRPr lang="en-US">
              <a:solidFill>
                <a:schemeClr val="bg1"/>
              </a:solidFill>
            </a:endParaRPr>
          </a:p>
        </p:txBody>
      </p:sp>
      <p:pic>
        <p:nvPicPr>
          <p:cNvPr id="5" name="Picture 4" descr="Embry-Riddle Aeronautical University wordmark.">
            <a:extLst>
              <a:ext uri="{FF2B5EF4-FFF2-40B4-BE49-F238E27FC236}">
                <a16:creationId xmlns:a16="http://schemas.microsoft.com/office/drawing/2014/main" id="{F05DC920-0092-1FBD-E681-60784A6B93A3}"/>
              </a:ext>
            </a:extLst>
          </p:cNvPr>
          <p:cNvPicPr>
            <a:picLocks noChangeAspect="1"/>
          </p:cNvPicPr>
          <p:nvPr/>
        </p:nvPicPr>
        <p:blipFill>
          <a:blip r:embed="rId4"/>
          <a:stretch>
            <a:fillRect/>
          </a:stretch>
        </p:blipFill>
        <p:spPr>
          <a:xfrm>
            <a:off x="5080000" y="6097536"/>
            <a:ext cx="2032000" cy="338667"/>
          </a:xfrm>
          <a:prstGeom prst="rect">
            <a:avLst/>
          </a:prstGeom>
        </p:spPr>
      </p:pic>
    </p:spTree>
    <p:extLst>
      <p:ext uri="{BB962C8B-B14F-4D97-AF65-F5344CB8AC3E}">
        <p14:creationId xmlns:p14="http://schemas.microsoft.com/office/powerpoint/2010/main" val="231887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903E-78B3-535D-C416-5354ABBF6DD1}"/>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472DACF7-2134-F7D9-BB1B-62396C7BF9FB}"/>
              </a:ext>
            </a:extLst>
          </p:cNvPr>
          <p:cNvSpPr txBox="1">
            <a:spLocks/>
          </p:cNvSpPr>
          <p:nvPr/>
        </p:nvSpPr>
        <p:spPr>
          <a:xfrm>
            <a:off x="847345" y="673791"/>
            <a:ext cx="6934626" cy="223017"/>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a:ea typeface="Roboto"/>
                <a:cs typeface="Arial"/>
              </a:rPr>
              <a:t>SECURITY RECOMMENDATIONS AND FUTURE WORK</a:t>
            </a:r>
          </a:p>
        </p:txBody>
      </p:sp>
      <p:sp>
        <p:nvSpPr>
          <p:cNvPr id="5" name="Title 4">
            <a:extLst>
              <a:ext uri="{FF2B5EF4-FFF2-40B4-BE49-F238E27FC236}">
                <a16:creationId xmlns:a16="http://schemas.microsoft.com/office/drawing/2014/main" id="{05376421-6279-4F8D-A82C-3396CABE7E8C}"/>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nSpc>
                <a:spcPct val="100000"/>
              </a:lnSpc>
              <a:spcBef>
                <a:spcPts val="0"/>
              </a:spcBef>
              <a:tabLst>
                <a:tab pos="3590925" algn="l"/>
              </a:tabLst>
              <a:defRPr/>
            </a:pPr>
            <a:r>
              <a:rPr lang="en-US" sz="2800" b="1">
                <a:solidFill>
                  <a:srgbClr val="00509A"/>
                </a:solidFill>
                <a:latin typeface="Arial"/>
                <a:ea typeface="Roboto"/>
                <a:cs typeface="Arial"/>
              </a:rPr>
              <a:t>Security Recommendations</a:t>
            </a:r>
            <a:endParaRPr lang="en-US" sz="2800" b="1">
              <a:solidFill>
                <a:srgbClr val="00509A"/>
              </a:solidFill>
              <a:ea typeface="Roboto"/>
            </a:endParaRPr>
          </a:p>
        </p:txBody>
      </p:sp>
      <p:sp>
        <p:nvSpPr>
          <p:cNvPr id="9" name="Rectangle 8">
            <a:extLst>
              <a:ext uri="{FF2B5EF4-FFF2-40B4-BE49-F238E27FC236}">
                <a16:creationId xmlns:a16="http://schemas.microsoft.com/office/drawing/2014/main" id="{E9935D49-5892-0EC1-485A-D8FF001305D7}"/>
              </a:ext>
            </a:extLst>
          </p:cNvPr>
          <p:cNvSpPr/>
          <p:nvPr/>
        </p:nvSpPr>
        <p:spPr>
          <a:xfrm>
            <a:off x="1068060" y="2021900"/>
            <a:ext cx="10055880" cy="4112921"/>
          </a:xfrm>
          <a:prstGeom prst="rect">
            <a:avLst/>
          </a:prstGeom>
        </p:spPr>
        <p:txBody>
          <a:bodyPr wrap="square" lIns="91440" tIns="45720" rIns="91440" bIns="45720" anchor="t">
            <a:spAutoFit/>
          </a:bodyPr>
          <a:lstStyle/>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Use Secure MQTT protocol to transmit the commands</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Use encryption mechanisms for transmitting the data</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Use an encryption mechanism on the tags</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Create logs for the actions of the TDN and CBN</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Use tags that are password protected</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Only enable the tag technology that is in use; disable legacy/unsecure tag technologies</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Have transactional logs in the database</a:t>
            </a:r>
          </a:p>
          <a:p>
            <a:pPr>
              <a:lnSpc>
                <a:spcPct val="150000"/>
              </a:lnSpc>
              <a:defRPr/>
            </a:pPr>
            <a:endParaRPr lang="en-US">
              <a:solidFill>
                <a:schemeClr val="tx1">
                  <a:lumMod val="75000"/>
                  <a:lumOff val="25000"/>
                </a:schemeClr>
              </a:solidFill>
              <a:latin typeface="Arial"/>
              <a:ea typeface="Open Sans"/>
              <a:cs typeface="Arial"/>
            </a:endParaRPr>
          </a:p>
          <a:p>
            <a:pPr>
              <a:lnSpc>
                <a:spcPct val="150000"/>
              </a:lnSpc>
              <a:defRPr/>
            </a:pPr>
            <a:endParaRPr lang="en-US">
              <a:solidFill>
                <a:schemeClr val="tx1">
                  <a:lumMod val="75000"/>
                  <a:lumOff val="25000"/>
                </a:schemeClr>
              </a:solidFill>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302223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ED102-E39F-D174-ABC1-FEAE8C449250}"/>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7F5775FE-A68E-508B-7DFD-F84EC8DC5192}"/>
              </a:ext>
            </a:extLst>
          </p:cNvPr>
          <p:cNvSpPr txBox="1">
            <a:spLocks/>
          </p:cNvSpPr>
          <p:nvPr/>
        </p:nvSpPr>
        <p:spPr>
          <a:xfrm>
            <a:off x="847345" y="673791"/>
            <a:ext cx="6934626" cy="223017"/>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a:ea typeface="Roboto"/>
                <a:cs typeface="Arial"/>
              </a:rPr>
              <a:t>SECURITY RECOMMENDATIONS AND FUTURE WORK</a:t>
            </a:r>
          </a:p>
        </p:txBody>
      </p:sp>
      <p:sp>
        <p:nvSpPr>
          <p:cNvPr id="5" name="Title 4">
            <a:extLst>
              <a:ext uri="{FF2B5EF4-FFF2-40B4-BE49-F238E27FC236}">
                <a16:creationId xmlns:a16="http://schemas.microsoft.com/office/drawing/2014/main" id="{2C0879B9-E5AD-F27A-5625-FC2F4B53542B}"/>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lang="en-US" sz="2800" b="1">
                <a:solidFill>
                  <a:srgbClr val="00509A"/>
                </a:solidFill>
                <a:ea typeface="Roboto" panose="02000000000000000000" pitchFamily="2" charset="0"/>
              </a:rPr>
              <a:t>Future Work</a:t>
            </a:r>
            <a:endPar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C9074701-0821-C59A-D6ED-7C0C7D461792}"/>
              </a:ext>
            </a:extLst>
          </p:cNvPr>
          <p:cNvSpPr/>
          <p:nvPr/>
        </p:nvSpPr>
        <p:spPr>
          <a:xfrm>
            <a:off x="1068060" y="2262532"/>
            <a:ext cx="10055880" cy="1758430"/>
          </a:xfrm>
          <a:prstGeom prst="rect">
            <a:avLst/>
          </a:prstGeom>
        </p:spPr>
        <p:txBody>
          <a:bodyPr wrap="square" lIns="91440" tIns="45720" rIns="91440" bIns="45720" anchor="t">
            <a:spAutoFit/>
          </a:bodyPr>
          <a:lstStyle/>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As a future work, it is planned to expand the context of the project from luggage tracking to physical access control systems.</a:t>
            </a:r>
          </a:p>
          <a:p>
            <a:pPr indent="-285750">
              <a:lnSpc>
                <a:spcPct val="150000"/>
              </a:lnSpc>
              <a:spcBef>
                <a:spcPct val="20000"/>
              </a:spcBef>
              <a:buFont typeface="Arial,Sans-Serif"/>
              <a:buChar char="•"/>
              <a:defRPr/>
            </a:pPr>
            <a:r>
              <a:rPr lang="en-US">
                <a:solidFill>
                  <a:schemeClr val="tx1">
                    <a:lumMod val="75000"/>
                    <a:lumOff val="25000"/>
                  </a:schemeClr>
                </a:solidFill>
                <a:latin typeface="Arial"/>
                <a:ea typeface="Open Sans"/>
                <a:cs typeface="Arial"/>
              </a:rPr>
              <a:t>Also, evaluate the security of access control in industry and corporate settings.</a:t>
            </a:r>
          </a:p>
          <a:p>
            <a:pPr>
              <a:lnSpc>
                <a:spcPct val="150000"/>
              </a:lnSpc>
              <a:defRPr/>
            </a:pPr>
            <a:endParaRPr lang="en-US">
              <a:solidFill>
                <a:schemeClr val="tx1">
                  <a:lumMod val="75000"/>
                  <a:lumOff val="25000"/>
                </a:schemeClr>
              </a:solidFill>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315175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20AE-44D6-F953-0A55-55E8A008EDA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8038EF0-026B-5E27-434E-E0BCAC58B64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8630" b="18630"/>
          <a:stretch/>
        </p:blipFill>
        <p:spPr>
          <a:xfrm>
            <a:off x="0" y="130632"/>
            <a:ext cx="12191999" cy="6727368"/>
          </a:xfrm>
        </p:spPr>
      </p:pic>
      <p:sp>
        <p:nvSpPr>
          <p:cNvPr id="3" name="Rectangle 2">
            <a:extLst>
              <a:ext uri="{FF2B5EF4-FFF2-40B4-BE49-F238E27FC236}">
                <a16:creationId xmlns:a16="http://schemas.microsoft.com/office/drawing/2014/main" id="{C183728B-53D9-8FFA-0B8B-05174BA9D395}"/>
              </a:ext>
              <a:ext uri="{C183D7F6-B498-43B3-948B-1728B52AA6E4}">
                <adec:decorative xmlns:adec="http://schemas.microsoft.com/office/drawing/2017/decorative" val="1"/>
              </a:ext>
            </a:extLst>
          </p:cNvPr>
          <p:cNvSpPr/>
          <p:nvPr/>
        </p:nvSpPr>
        <p:spPr>
          <a:xfrm>
            <a:off x="0" y="130631"/>
            <a:ext cx="12191999" cy="6727368"/>
          </a:xfrm>
          <a:prstGeom prst="rect">
            <a:avLst/>
          </a:prstGeom>
          <a:solidFill>
            <a:srgbClr val="00509A">
              <a:alpha val="8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01877-AC39-6E46-AE6B-07E37B24DAE0}"/>
              </a:ext>
            </a:extLst>
          </p:cNvPr>
          <p:cNvSpPr txBox="1">
            <a:spLocks noGrp="1"/>
          </p:cNvSpPr>
          <p:nvPr>
            <p:ph type="title" idx="4294967295"/>
          </p:nvPr>
        </p:nvSpPr>
        <p:spPr>
          <a:xfrm>
            <a:off x="3049519" y="2269447"/>
            <a:ext cx="5770229" cy="707862"/>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lnSpc>
                <a:spcPct val="100000"/>
              </a:lnSpc>
              <a:spcBef>
                <a:spcPts val="0"/>
              </a:spcBef>
              <a:tabLst>
                <a:tab pos="3590925" algn="l"/>
              </a:tabLst>
              <a:defRPr/>
            </a:pPr>
            <a:r>
              <a:rPr lang="en-US" sz="4000" b="1" dirty="0">
                <a:solidFill>
                  <a:schemeClr val="bg1"/>
                </a:solidFill>
                <a:latin typeface="Arial"/>
                <a:ea typeface="Roboto"/>
                <a:cs typeface="Arial"/>
              </a:rPr>
              <a:t>Demos</a:t>
            </a:r>
            <a:endParaRPr lang="en-US" sz="4000" b="1" dirty="0">
              <a:solidFill>
                <a:schemeClr val="bg1"/>
              </a:solidFill>
              <a:ea typeface="Roboto"/>
            </a:endParaRPr>
          </a:p>
        </p:txBody>
      </p:sp>
      <p:pic>
        <p:nvPicPr>
          <p:cNvPr id="5" name="Picture 4" descr="Embry-Riddle Aeronautical University wordmark.">
            <a:extLst>
              <a:ext uri="{FF2B5EF4-FFF2-40B4-BE49-F238E27FC236}">
                <a16:creationId xmlns:a16="http://schemas.microsoft.com/office/drawing/2014/main" id="{35B967B8-0F3B-4F38-4B98-CCE1DF8CB01A}"/>
              </a:ext>
            </a:extLst>
          </p:cNvPr>
          <p:cNvPicPr>
            <a:picLocks noChangeAspect="1"/>
          </p:cNvPicPr>
          <p:nvPr/>
        </p:nvPicPr>
        <p:blipFill>
          <a:blip r:embed="rId4"/>
          <a:stretch>
            <a:fillRect/>
          </a:stretch>
        </p:blipFill>
        <p:spPr>
          <a:xfrm>
            <a:off x="5080000" y="6097536"/>
            <a:ext cx="2032000" cy="338667"/>
          </a:xfrm>
          <a:prstGeom prst="rect">
            <a:avLst/>
          </a:prstGeom>
        </p:spPr>
      </p:pic>
    </p:spTree>
    <p:extLst>
      <p:ext uri="{BB962C8B-B14F-4D97-AF65-F5344CB8AC3E}">
        <p14:creationId xmlns:p14="http://schemas.microsoft.com/office/powerpoint/2010/main" val="341486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ne_demo">
            <a:hlinkClick r:id="" action="ppaction://media"/>
            <a:extLst>
              <a:ext uri="{FF2B5EF4-FFF2-40B4-BE49-F238E27FC236}">
                <a16:creationId xmlns:a16="http://schemas.microsoft.com/office/drawing/2014/main" id="{B9ADD244-F8A4-B261-5BCC-D23A05A7EC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2" y="-940"/>
            <a:ext cx="12199524" cy="6859880"/>
          </a:xfrm>
          <a:prstGeom prst="rect">
            <a:avLst/>
          </a:prstGeom>
        </p:spPr>
      </p:pic>
    </p:spTree>
    <p:extLst>
      <p:ext uri="{BB962C8B-B14F-4D97-AF65-F5344CB8AC3E}">
        <p14:creationId xmlns:p14="http://schemas.microsoft.com/office/powerpoint/2010/main" val="17496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wngrade_demo">
            <a:hlinkClick r:id="" action="ppaction://media"/>
            <a:extLst>
              <a:ext uri="{FF2B5EF4-FFF2-40B4-BE49-F238E27FC236}">
                <a16:creationId xmlns:a16="http://schemas.microsoft.com/office/drawing/2014/main" id="{719044A5-BC78-975B-28B5-CF88E9DB77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5" y="857"/>
            <a:ext cx="12185150" cy="6856286"/>
          </a:xfrm>
          <a:prstGeom prst="rect">
            <a:avLst/>
          </a:prstGeom>
        </p:spPr>
      </p:pic>
    </p:spTree>
    <p:extLst>
      <p:ext uri="{BB962C8B-B14F-4D97-AF65-F5344CB8AC3E}">
        <p14:creationId xmlns:p14="http://schemas.microsoft.com/office/powerpoint/2010/main" val="106289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43CF1B-E6FE-DE45-B99B-5D47919CDEDC}"/>
              </a:ext>
            </a:extLst>
          </p:cNvPr>
          <p:cNvSpPr/>
          <p:nvPr/>
        </p:nvSpPr>
        <p:spPr>
          <a:xfrm>
            <a:off x="1331843" y="2564296"/>
            <a:ext cx="9358060" cy="2534027"/>
          </a:xfrm>
          <a:prstGeom prst="rect">
            <a:avLst/>
          </a:prstGeom>
        </p:spPr>
        <p:txBody>
          <a:bodyPr wrap="square" lIns="91440" tIns="45720" rIns="91440" bIns="45720" anchor="t">
            <a:spAutoFit/>
          </a:bodyPr>
          <a:lstStyle/>
          <a:p>
            <a:pPr>
              <a:lnSpc>
                <a:spcPct val="150000"/>
              </a:lnSpc>
              <a:defRPr/>
            </a:pPr>
            <a:r>
              <a:rPr lang="en-US">
                <a:solidFill>
                  <a:schemeClr val="tx1">
                    <a:lumMod val="75000"/>
                    <a:lumOff val="25000"/>
                  </a:schemeClr>
                </a:solidFill>
                <a:latin typeface="Arial"/>
                <a:ea typeface="Open Sans"/>
                <a:cs typeface="Arial"/>
              </a:rPr>
              <a:t>The airport’s luggage management process has been traditionally supported by paper-based barcodes to identify passengers’ bags. With the help of conveyor belts and multiple barcode readers located along the belt path, these bags are guided to their destination.</a:t>
            </a:r>
          </a:p>
          <a:p>
            <a:pPr>
              <a:lnSpc>
                <a:spcPct val="150000"/>
              </a:lnSpc>
              <a:defRPr/>
            </a:pPr>
            <a:r>
              <a:rPr lang="en-US">
                <a:solidFill>
                  <a:schemeClr val="tx1">
                    <a:lumMod val="75000"/>
                    <a:lumOff val="25000"/>
                  </a:schemeClr>
                </a:solidFill>
                <a:latin typeface="Arial"/>
                <a:ea typeface="Open Sans"/>
                <a:cs typeface="Arial"/>
              </a:rPr>
              <a:t>In this multi-step process, it is common for bags to get lost or delayed due to different reasons. To mitigate or reduce some of these problems, airports and airlines have been working to implement RFID-based identification of luggage that can be reliably identified. </a:t>
            </a:r>
            <a:endParaRPr lang="en-US">
              <a:solidFill>
                <a:schemeClr val="tx1">
                  <a:lumMod val="75000"/>
                  <a:lumOff val="25000"/>
                </a:schemeClr>
              </a:solidFill>
              <a:latin typeface="Arial" panose="020B0604020202020204" pitchFamily="34" charset="0"/>
              <a:ea typeface="Adobe Fan Heiti Std B"/>
              <a:cs typeface="Arial" panose="020B0604020202020204" pitchFamily="34" charset="0"/>
            </a:endParaRPr>
          </a:p>
        </p:txBody>
      </p:sp>
      <p:sp>
        <p:nvSpPr>
          <p:cNvPr id="3" name="Title 11">
            <a:extLst>
              <a:ext uri="{FF2B5EF4-FFF2-40B4-BE49-F238E27FC236}">
                <a16:creationId xmlns:a16="http://schemas.microsoft.com/office/drawing/2014/main" id="{19B049BC-D1FA-100F-0564-0B70EE9F0BB1}"/>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INTRODUCTION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5FC27759-07B1-7546-1C19-B3FD3BFB9E9C}"/>
              </a:ext>
            </a:extLst>
          </p:cNvPr>
          <p:cNvSpPr txBox="1">
            <a:spLocks/>
          </p:cNvSpPr>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6600" kern="1200">
                <a:solidFill>
                  <a:schemeClr val="bg1">
                    <a:lumMod val="50000"/>
                  </a:schemeClr>
                </a:solidFill>
                <a:latin typeface="Arial" panose="020B0604020202020204" pitchFamily="34" charset="0"/>
                <a:ea typeface="+mj-ea"/>
                <a:cs typeface="Arial" panose="020B0604020202020204" pitchFamily="34" charset="0"/>
              </a:defRPr>
            </a:lvl1pPr>
          </a:lstStyle>
          <a:p>
            <a:pPr>
              <a:lnSpc>
                <a:spcPct val="100000"/>
              </a:lnSpc>
              <a:spcBef>
                <a:spcPts val="0"/>
              </a:spcBef>
              <a:tabLst>
                <a:tab pos="3590925" algn="l"/>
              </a:tabLst>
              <a:defRPr/>
            </a:pPr>
            <a:r>
              <a:rPr lang="en-US" sz="2800" b="1">
                <a:solidFill>
                  <a:srgbClr val="00509A"/>
                </a:solidFill>
                <a:ea typeface="Roboto" panose="02000000000000000000" pitchFamily="2" charset="0"/>
              </a:rPr>
              <a:t>The problem</a:t>
            </a:r>
          </a:p>
        </p:txBody>
      </p:sp>
    </p:spTree>
    <p:extLst>
      <p:ext uri="{BB962C8B-B14F-4D97-AF65-F5344CB8AC3E}">
        <p14:creationId xmlns:p14="http://schemas.microsoft.com/office/powerpoint/2010/main" val="348128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879D1BAF-C634-D045-94C5-5EDC297DA034}"/>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INTRODUCTION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0332A07B-96D2-6F4D-AB8B-90186A3F0A24}"/>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0" normalizeH="0" baseline="0" noProof="0">
                <a:ln>
                  <a:noFill/>
                </a:ln>
                <a:solidFill>
                  <a:srgbClr val="00509A"/>
                </a:solidFill>
                <a:effectLst/>
                <a:uLnTx/>
                <a:uFillTx/>
                <a:latin typeface="Arial"/>
                <a:ea typeface="Roboto"/>
                <a:cs typeface="Arial"/>
              </a:rPr>
              <a:t>RFID System </a:t>
            </a:r>
            <a:r>
              <a:rPr lang="en-US" sz="2800" b="1">
                <a:solidFill>
                  <a:srgbClr val="00509A"/>
                </a:solidFill>
                <a:latin typeface="Arial"/>
                <a:ea typeface="Roboto"/>
                <a:cs typeface="Arial"/>
              </a:rPr>
              <a:t>Components</a:t>
            </a:r>
            <a:endPar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5EC45371-A51D-B3A4-7F08-A8771A9B7B26}"/>
              </a:ext>
            </a:extLst>
          </p:cNvPr>
          <p:cNvPicPr>
            <a:picLocks noChangeAspect="1"/>
          </p:cNvPicPr>
          <p:nvPr/>
        </p:nvPicPr>
        <p:blipFill>
          <a:blip r:embed="rId3"/>
          <a:stretch>
            <a:fillRect/>
          </a:stretch>
        </p:blipFill>
        <p:spPr>
          <a:xfrm>
            <a:off x="3181350" y="2296768"/>
            <a:ext cx="5829300" cy="3238500"/>
          </a:xfrm>
          <a:prstGeom prst="rect">
            <a:avLst/>
          </a:prstGeom>
        </p:spPr>
      </p:pic>
    </p:spTree>
    <p:extLst>
      <p:ext uri="{BB962C8B-B14F-4D97-AF65-F5344CB8AC3E}">
        <p14:creationId xmlns:p14="http://schemas.microsoft.com/office/powerpoint/2010/main" val="92076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464E-7618-72CD-B05E-60A64A59DB1C}"/>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544828D8-048E-74E4-4F35-300329E24D82}"/>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INTRODUCTION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4BDB0AA5-E73A-2B98-6DDA-CE0D0CB88907}"/>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rPr>
              <a:t>Types of RFID Cards</a:t>
            </a:r>
          </a:p>
        </p:txBody>
      </p:sp>
      <p:pic>
        <p:nvPicPr>
          <p:cNvPr id="4" name="Picture 3">
            <a:extLst>
              <a:ext uri="{FF2B5EF4-FFF2-40B4-BE49-F238E27FC236}">
                <a16:creationId xmlns:a16="http://schemas.microsoft.com/office/drawing/2014/main" id="{BEE1A888-84CA-9C98-4F6D-D794C68FC3DC}"/>
              </a:ext>
            </a:extLst>
          </p:cNvPr>
          <p:cNvPicPr>
            <a:picLocks noChangeAspect="1"/>
          </p:cNvPicPr>
          <p:nvPr/>
        </p:nvPicPr>
        <p:blipFill>
          <a:blip r:embed="rId3"/>
          <a:stretch>
            <a:fillRect/>
          </a:stretch>
        </p:blipFill>
        <p:spPr>
          <a:xfrm>
            <a:off x="1161029" y="2115378"/>
            <a:ext cx="9869941" cy="3390900"/>
          </a:xfrm>
          <a:prstGeom prst="rect">
            <a:avLst/>
          </a:prstGeom>
        </p:spPr>
      </p:pic>
    </p:spTree>
    <p:extLst>
      <p:ext uri="{BB962C8B-B14F-4D97-AF65-F5344CB8AC3E}">
        <p14:creationId xmlns:p14="http://schemas.microsoft.com/office/powerpoint/2010/main" val="151247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1B5D-D720-1E99-42A0-983C9306B387}"/>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55BFA81-953A-176E-EBF2-BDB9045BCAC4}"/>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8630" b="18630"/>
          <a:stretch/>
        </p:blipFill>
        <p:spPr>
          <a:xfrm>
            <a:off x="0" y="130632"/>
            <a:ext cx="12191999" cy="6727368"/>
          </a:xfrm>
        </p:spPr>
      </p:pic>
      <p:sp>
        <p:nvSpPr>
          <p:cNvPr id="3" name="Rectangle 2">
            <a:extLst>
              <a:ext uri="{FF2B5EF4-FFF2-40B4-BE49-F238E27FC236}">
                <a16:creationId xmlns:a16="http://schemas.microsoft.com/office/drawing/2014/main" id="{749D6427-E137-47A2-FA92-06C126DDB1AF}"/>
              </a:ext>
              <a:ext uri="{C183D7F6-B498-43B3-948B-1728B52AA6E4}">
                <adec:decorative xmlns:adec="http://schemas.microsoft.com/office/drawing/2017/decorative" val="1"/>
              </a:ext>
            </a:extLst>
          </p:cNvPr>
          <p:cNvSpPr/>
          <p:nvPr/>
        </p:nvSpPr>
        <p:spPr>
          <a:xfrm>
            <a:off x="0" y="130631"/>
            <a:ext cx="12191999" cy="6727368"/>
          </a:xfrm>
          <a:prstGeom prst="rect">
            <a:avLst/>
          </a:prstGeom>
          <a:solidFill>
            <a:srgbClr val="00509A">
              <a:alpha val="8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37393-65A4-9CDB-04A6-4453C2EF0734}"/>
              </a:ext>
            </a:extLst>
          </p:cNvPr>
          <p:cNvSpPr txBox="1">
            <a:spLocks noGrp="1"/>
          </p:cNvSpPr>
          <p:nvPr>
            <p:ph type="title" idx="4294967295"/>
          </p:nvPr>
        </p:nvSpPr>
        <p:spPr>
          <a:xfrm>
            <a:off x="3210884" y="1901894"/>
            <a:ext cx="5770229" cy="1323415"/>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0925" algn="l"/>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Testbed Implementation</a:t>
            </a:r>
          </a:p>
        </p:txBody>
      </p:sp>
      <p:pic>
        <p:nvPicPr>
          <p:cNvPr id="5" name="Picture 4" descr="Embry-Riddle Aeronautical University wordmark.">
            <a:extLst>
              <a:ext uri="{FF2B5EF4-FFF2-40B4-BE49-F238E27FC236}">
                <a16:creationId xmlns:a16="http://schemas.microsoft.com/office/drawing/2014/main" id="{8837EBEC-6E73-9234-3B60-35457739B287}"/>
              </a:ext>
            </a:extLst>
          </p:cNvPr>
          <p:cNvPicPr>
            <a:picLocks noChangeAspect="1"/>
          </p:cNvPicPr>
          <p:nvPr/>
        </p:nvPicPr>
        <p:blipFill>
          <a:blip r:embed="rId4"/>
          <a:stretch>
            <a:fillRect/>
          </a:stretch>
        </p:blipFill>
        <p:spPr>
          <a:xfrm>
            <a:off x="5080000" y="6097536"/>
            <a:ext cx="2032000" cy="338667"/>
          </a:xfrm>
          <a:prstGeom prst="rect">
            <a:avLst/>
          </a:prstGeom>
        </p:spPr>
      </p:pic>
    </p:spTree>
    <p:extLst>
      <p:ext uri="{BB962C8B-B14F-4D97-AF65-F5344CB8AC3E}">
        <p14:creationId xmlns:p14="http://schemas.microsoft.com/office/powerpoint/2010/main" val="402583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516D-446E-6A54-8B7F-A43EFE2DA52B}"/>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EDEDBA1E-99D7-7F04-EB2D-A1AE1F3FA5CB}"/>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TESTBED IMPLEMENTATION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395F12D1-D50F-7B41-5F83-94688ED9A82F}"/>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rPr>
              <a:t>General architecture of the system</a:t>
            </a:r>
          </a:p>
        </p:txBody>
      </p:sp>
      <p:pic>
        <p:nvPicPr>
          <p:cNvPr id="4" name="Picture 3">
            <a:extLst>
              <a:ext uri="{FF2B5EF4-FFF2-40B4-BE49-F238E27FC236}">
                <a16:creationId xmlns:a16="http://schemas.microsoft.com/office/drawing/2014/main" id="{0BDCF892-EF27-2AC4-BAE9-1AE465D3F3DD}"/>
              </a:ext>
            </a:extLst>
          </p:cNvPr>
          <p:cNvPicPr>
            <a:picLocks noChangeAspect="1"/>
          </p:cNvPicPr>
          <p:nvPr/>
        </p:nvPicPr>
        <p:blipFill>
          <a:blip r:embed="rId3"/>
          <a:stretch>
            <a:fillRect/>
          </a:stretch>
        </p:blipFill>
        <p:spPr>
          <a:xfrm>
            <a:off x="2995612" y="1944756"/>
            <a:ext cx="6200775" cy="4219575"/>
          </a:xfrm>
          <a:prstGeom prst="rect">
            <a:avLst/>
          </a:prstGeom>
        </p:spPr>
      </p:pic>
    </p:spTree>
    <p:extLst>
      <p:ext uri="{BB962C8B-B14F-4D97-AF65-F5344CB8AC3E}">
        <p14:creationId xmlns:p14="http://schemas.microsoft.com/office/powerpoint/2010/main" val="1842076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9772-5A07-305D-766D-8789B3297B6B}"/>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8037DDF0-BCFF-76CE-3675-9B07F8689055}"/>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TESTBED IMPLEMENTATION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9F3CFD52-DFFA-0003-A3CD-9D9EA7AD5E50}"/>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lang="en-US" sz="2800" b="1">
                <a:solidFill>
                  <a:srgbClr val="00509A"/>
                </a:solidFill>
                <a:ea typeface="Roboto" panose="02000000000000000000" pitchFamily="2" charset="0"/>
              </a:rPr>
              <a:t>System Implemented: TDN</a:t>
            </a:r>
            <a:endPar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6AD6FDA7-FAA4-E25E-5573-EB84CF05AEE3}"/>
              </a:ext>
            </a:extLst>
          </p:cNvPr>
          <p:cNvPicPr>
            <a:picLocks noChangeAspect="1"/>
          </p:cNvPicPr>
          <p:nvPr/>
        </p:nvPicPr>
        <p:blipFill>
          <a:blip r:embed="rId3"/>
          <a:stretch>
            <a:fillRect/>
          </a:stretch>
        </p:blipFill>
        <p:spPr>
          <a:xfrm>
            <a:off x="7670464" y="1846218"/>
            <a:ext cx="3113494" cy="4483317"/>
          </a:xfrm>
          <a:prstGeom prst="rect">
            <a:avLst/>
          </a:prstGeom>
        </p:spPr>
      </p:pic>
      <p:sp>
        <p:nvSpPr>
          <p:cNvPr id="8" name="TextBox 7">
            <a:extLst>
              <a:ext uri="{FF2B5EF4-FFF2-40B4-BE49-F238E27FC236}">
                <a16:creationId xmlns:a16="http://schemas.microsoft.com/office/drawing/2014/main" id="{D552C856-71F6-12CB-E533-BC87702739EC}"/>
              </a:ext>
            </a:extLst>
          </p:cNvPr>
          <p:cNvSpPr txBox="1"/>
          <p:nvPr/>
        </p:nvSpPr>
        <p:spPr>
          <a:xfrm>
            <a:off x="7290742" y="6329535"/>
            <a:ext cx="3736872" cy="230808"/>
          </a:xfrm>
          <a:prstGeom prst="rect">
            <a:avLst/>
          </a:prstGeom>
        </p:spPr>
        <p:txBody>
          <a:bodyPr wrap="none" lIns="91416" tIns="45708" rIns="91416" bIns="45708" rtlCol="0" anchor="t">
            <a:spAutoFit/>
          </a:bodyPr>
          <a:lstStyle/>
          <a:p>
            <a:pPr algn="l" fontAlgn="auto">
              <a:spcAft>
                <a:spcPts val="0"/>
              </a:spcAft>
              <a:tabLst>
                <a:tab pos="3590925" algn="l"/>
              </a:tabLst>
            </a:pPr>
            <a:r>
              <a:rPr lang="en-US" sz="900" b="1" spc="60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Tracking Device Node (TDN)</a:t>
            </a:r>
          </a:p>
        </p:txBody>
      </p:sp>
      <p:sp>
        <p:nvSpPr>
          <p:cNvPr id="9" name="Rectangle 8">
            <a:extLst>
              <a:ext uri="{FF2B5EF4-FFF2-40B4-BE49-F238E27FC236}">
                <a16:creationId xmlns:a16="http://schemas.microsoft.com/office/drawing/2014/main" id="{D0C65888-7A95-192C-594C-9413B8641D17}"/>
              </a:ext>
            </a:extLst>
          </p:cNvPr>
          <p:cNvSpPr/>
          <p:nvPr/>
        </p:nvSpPr>
        <p:spPr>
          <a:xfrm>
            <a:off x="1006372" y="1973128"/>
            <a:ext cx="5593212" cy="3849772"/>
          </a:xfrm>
          <a:prstGeom prst="rect">
            <a:avLst/>
          </a:prstGeom>
        </p:spPr>
        <p:txBody>
          <a:bodyPr wrap="square" lIns="91440" tIns="45720" rIns="91440" bIns="45720" anchor="t">
            <a:spAutoFit/>
          </a:bodyPr>
          <a:lstStyle/>
          <a:p>
            <a:pPr marL="285750" indent="-285750">
              <a:lnSpc>
                <a:spcPct val="150000"/>
              </a:lnSpc>
              <a:buFont typeface="Arial"/>
              <a:buChar char="•"/>
              <a:defRPr/>
            </a:pPr>
            <a:r>
              <a:rPr lang="en-US">
                <a:solidFill>
                  <a:schemeClr val="tx1">
                    <a:lumMod val="75000"/>
                    <a:lumOff val="25000"/>
                  </a:schemeClr>
                </a:solidFill>
                <a:latin typeface="Arial"/>
                <a:ea typeface="Open Sans"/>
                <a:cs typeface="Arial"/>
              </a:rPr>
              <a:t>The </a:t>
            </a:r>
            <a:r>
              <a:rPr lang="en-US" err="1">
                <a:solidFill>
                  <a:schemeClr val="tx1">
                    <a:lumMod val="75000"/>
                    <a:lumOff val="25000"/>
                  </a:schemeClr>
                </a:solidFill>
                <a:latin typeface="Arial"/>
                <a:ea typeface="Open Sans"/>
                <a:cs typeface="Arial"/>
              </a:rPr>
              <a:t>Mifare</a:t>
            </a:r>
            <a:r>
              <a:rPr lang="en-US">
                <a:solidFill>
                  <a:schemeClr val="tx1">
                    <a:lumMod val="75000"/>
                    <a:lumOff val="25000"/>
                  </a:schemeClr>
                </a:solidFill>
                <a:latin typeface="Arial"/>
                <a:ea typeface="Open Sans"/>
                <a:cs typeface="Arial"/>
              </a:rPr>
              <a:t> RFID RC522 modules are connected to the Arduino board over the Serial Peripheral Interface (SPI) as RFID readers. </a:t>
            </a:r>
            <a:endParaRPr lang="en-US">
              <a:solidFill>
                <a:schemeClr val="tx1">
                  <a:lumMod val="75000"/>
                  <a:lumOff val="25000"/>
                </a:schemeClr>
              </a:solidFill>
              <a:latin typeface="Arial" panose="020B0604020202020204" pitchFamily="34" charset="0"/>
              <a:ea typeface="Open Sans"/>
              <a:cs typeface="Arial" panose="020B0604020202020204" pitchFamily="34" charset="0"/>
            </a:endParaRPr>
          </a:p>
          <a:p>
            <a:pPr marL="285750" indent="-285750">
              <a:lnSpc>
                <a:spcPct val="150000"/>
              </a:lnSpc>
              <a:buFont typeface="Arial"/>
              <a:buChar char="•"/>
              <a:defRPr/>
            </a:pPr>
            <a:endParaRPr lang="en-US" sz="1050">
              <a:solidFill>
                <a:schemeClr val="tx1">
                  <a:lumMod val="75000"/>
                  <a:lumOff val="25000"/>
                </a:schemeClr>
              </a:solidFill>
              <a:latin typeface="Arial"/>
              <a:ea typeface="Open Sans"/>
              <a:cs typeface="Arial"/>
            </a:endParaRPr>
          </a:p>
          <a:p>
            <a:pPr marL="285750" indent="-285750">
              <a:lnSpc>
                <a:spcPct val="150000"/>
              </a:lnSpc>
              <a:buFont typeface="Arial"/>
              <a:buChar char="•"/>
              <a:defRPr/>
            </a:pPr>
            <a:r>
              <a:rPr lang="en-US">
                <a:solidFill>
                  <a:schemeClr val="tx1">
                    <a:lumMod val="75000"/>
                    <a:lumOff val="25000"/>
                  </a:schemeClr>
                </a:solidFill>
                <a:latin typeface="Arial"/>
                <a:ea typeface="Open Sans"/>
                <a:cs typeface="Arial"/>
              </a:rPr>
              <a:t>These readers are used with </a:t>
            </a:r>
            <a:r>
              <a:rPr lang="en-US" err="1">
                <a:solidFill>
                  <a:schemeClr val="tx1">
                    <a:lumMod val="75000"/>
                    <a:lumOff val="25000"/>
                  </a:schemeClr>
                </a:solidFill>
                <a:latin typeface="Arial"/>
                <a:ea typeface="Open Sans"/>
                <a:cs typeface="Arial"/>
              </a:rPr>
              <a:t>Mifare</a:t>
            </a:r>
            <a:r>
              <a:rPr lang="en-US">
                <a:solidFill>
                  <a:schemeClr val="tx1">
                    <a:lumMod val="75000"/>
                    <a:lumOff val="25000"/>
                  </a:schemeClr>
                </a:solidFill>
                <a:latin typeface="Arial"/>
                <a:ea typeface="Open Sans"/>
                <a:cs typeface="Arial"/>
              </a:rPr>
              <a:t> Ultralight C RFID tags, which identify luggage passing through the conveyor belt. </a:t>
            </a:r>
            <a:endParaRPr lang="en-US">
              <a:solidFill>
                <a:schemeClr val="tx1">
                  <a:lumMod val="75000"/>
                  <a:lumOff val="25000"/>
                </a:schemeClr>
              </a:solidFill>
              <a:latin typeface="Arial" panose="020B0604020202020204" pitchFamily="34" charset="0"/>
              <a:ea typeface="Open Sans"/>
              <a:cs typeface="Arial" panose="020B0604020202020204" pitchFamily="34" charset="0"/>
            </a:endParaRPr>
          </a:p>
          <a:p>
            <a:pPr marL="285750" indent="-285750">
              <a:lnSpc>
                <a:spcPct val="150000"/>
              </a:lnSpc>
              <a:buFont typeface="Arial"/>
              <a:buChar char="•"/>
              <a:defRPr/>
            </a:pPr>
            <a:endParaRPr lang="en-US" sz="1050">
              <a:solidFill>
                <a:schemeClr val="tx1">
                  <a:lumMod val="75000"/>
                  <a:lumOff val="25000"/>
                </a:schemeClr>
              </a:solidFill>
              <a:latin typeface="Arial"/>
              <a:ea typeface="Open Sans"/>
              <a:cs typeface="Arial"/>
            </a:endParaRPr>
          </a:p>
          <a:p>
            <a:pPr marL="285750" indent="-285750">
              <a:lnSpc>
                <a:spcPct val="150000"/>
              </a:lnSpc>
              <a:buFont typeface="Arial"/>
              <a:buChar char="•"/>
              <a:defRPr/>
            </a:pPr>
            <a:r>
              <a:rPr lang="en-US">
                <a:solidFill>
                  <a:schemeClr val="tx1">
                    <a:lumMod val="75000"/>
                    <a:lumOff val="25000"/>
                  </a:schemeClr>
                </a:solidFill>
                <a:latin typeface="Arial"/>
                <a:ea typeface="Open Sans"/>
                <a:cs typeface="Arial"/>
              </a:rPr>
              <a:t>A 16x2 LCD with an Inter-Integrated Circuit (I2C) interface is attached to each TDN. </a:t>
            </a:r>
            <a:endParaRPr lang="en-US">
              <a:solidFill>
                <a:schemeClr val="tx1">
                  <a:lumMod val="75000"/>
                  <a:lumOff val="25000"/>
                </a:schemeClr>
              </a:solidFill>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196997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F3F1-7F05-FA07-1F5F-18D17668BEA4}"/>
            </a:ext>
          </a:extLst>
        </p:cNvPr>
        <p:cNvGrpSpPr/>
        <p:nvPr/>
      </p:nvGrpSpPr>
      <p:grpSpPr>
        <a:xfrm>
          <a:off x="0" y="0"/>
          <a:ext cx="0" cy="0"/>
          <a:chOff x="0" y="0"/>
          <a:chExt cx="0" cy="0"/>
        </a:xfrm>
      </p:grpSpPr>
      <p:sp>
        <p:nvSpPr>
          <p:cNvPr id="11" name="Title 11">
            <a:extLst>
              <a:ext uri="{FF2B5EF4-FFF2-40B4-BE49-F238E27FC236}">
                <a16:creationId xmlns:a16="http://schemas.microsoft.com/office/drawing/2014/main" id="{C0E9158E-7F93-4476-E942-BEADBF130164}"/>
              </a:ext>
            </a:extLst>
          </p:cNvPr>
          <p:cNvSpPr txBox="1">
            <a:spLocks/>
          </p:cNvSpPr>
          <p:nvPr/>
        </p:nvSpPr>
        <p:spPr>
          <a:xfrm>
            <a:off x="847345" y="673791"/>
            <a:ext cx="4187416" cy="243069"/>
          </a:xfrm>
          <a:prstGeom prst="rect">
            <a:avLst/>
          </a:prstGeom>
        </p:spPr>
        <p:txBody>
          <a:bodyPr lIns="91416" tIns="45708" rIns="91416" bIns="45708"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3590925" algn="l"/>
              </a:tabLst>
              <a:defRPr/>
            </a:pPr>
            <a:r>
              <a:rPr lang="en-US" sz="1100" b="1" spc="600">
                <a:solidFill>
                  <a:srgbClr val="404040"/>
                </a:solidFill>
                <a:latin typeface="Arial" panose="020B0604020202020204" pitchFamily="34" charset="0"/>
                <a:ea typeface="Roboto" panose="02000000000000000000" pitchFamily="2" charset="0"/>
                <a:cs typeface="Arial" panose="020B0604020202020204" pitchFamily="34" charset="0"/>
              </a:rPr>
              <a:t>TESTBED IMPLEMENTATION</a:t>
            </a:r>
            <a:endParaRPr lang="id-ID" sz="1100" b="1" spc="600">
              <a:solidFill>
                <a:srgbClr val="404040"/>
              </a:solidFill>
              <a:latin typeface="Arial" panose="020B0604020202020204" pitchFamily="34" charset="0"/>
              <a:ea typeface="Roboto" panose="02000000000000000000" pitchFamily="2" charset="0"/>
              <a:cs typeface="Arial" panose="020B0604020202020204" pitchFamily="34" charset="0"/>
            </a:endParaRPr>
          </a:p>
        </p:txBody>
      </p:sp>
      <p:sp>
        <p:nvSpPr>
          <p:cNvPr id="5" name="Title 4">
            <a:extLst>
              <a:ext uri="{FF2B5EF4-FFF2-40B4-BE49-F238E27FC236}">
                <a16:creationId xmlns:a16="http://schemas.microsoft.com/office/drawing/2014/main" id="{E7BE904A-874F-9195-C560-11D11EFC8107}"/>
              </a:ext>
            </a:extLst>
          </p:cNvPr>
          <p:cNvSpPr txBox="1">
            <a:spLocks noGrp="1"/>
          </p:cNvSpPr>
          <p:nvPr>
            <p:ph type="title" idx="4294967295"/>
          </p:nvPr>
        </p:nvSpPr>
        <p:spPr>
          <a:xfrm>
            <a:off x="847345" y="1023668"/>
            <a:ext cx="8811491" cy="523196"/>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3590925" algn="l"/>
              </a:tabLst>
              <a:defRPr/>
            </a:pPr>
            <a:r>
              <a:rPr lang="en-US" sz="2800" b="1">
                <a:solidFill>
                  <a:srgbClr val="00509A"/>
                </a:solidFill>
                <a:ea typeface="Roboto" panose="02000000000000000000" pitchFamily="2" charset="0"/>
              </a:rPr>
              <a:t>System Implemented: CBN</a:t>
            </a:r>
            <a:endParaRPr kumimoji="0" lang="en-US" sz="2800" b="1" i="0" u="none" strike="noStrike" kern="1200" cap="none" spc="0" normalizeH="0" baseline="0" noProof="0">
              <a:ln>
                <a:noFill/>
              </a:ln>
              <a:solidFill>
                <a:srgbClr val="00509A"/>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9F922F46-B13A-E873-3A31-836A9A1E340B}"/>
              </a:ext>
            </a:extLst>
          </p:cNvPr>
          <p:cNvPicPr>
            <a:picLocks noChangeAspect="1"/>
          </p:cNvPicPr>
          <p:nvPr/>
        </p:nvPicPr>
        <p:blipFill>
          <a:blip r:embed="rId3"/>
          <a:stretch>
            <a:fillRect/>
          </a:stretch>
        </p:blipFill>
        <p:spPr>
          <a:xfrm>
            <a:off x="1767671" y="1991545"/>
            <a:ext cx="2873903" cy="4192664"/>
          </a:xfrm>
          <a:prstGeom prst="rect">
            <a:avLst/>
          </a:prstGeom>
        </p:spPr>
      </p:pic>
      <p:sp>
        <p:nvSpPr>
          <p:cNvPr id="7" name="TextBox 6">
            <a:extLst>
              <a:ext uri="{FF2B5EF4-FFF2-40B4-BE49-F238E27FC236}">
                <a16:creationId xmlns:a16="http://schemas.microsoft.com/office/drawing/2014/main" id="{0C3FFAF2-1393-A2D5-1E1B-C3C5489979E9}"/>
              </a:ext>
            </a:extLst>
          </p:cNvPr>
          <p:cNvSpPr txBox="1"/>
          <p:nvPr/>
        </p:nvSpPr>
        <p:spPr>
          <a:xfrm>
            <a:off x="1408042" y="6329535"/>
            <a:ext cx="3493216" cy="230808"/>
          </a:xfrm>
          <a:prstGeom prst="rect">
            <a:avLst/>
          </a:prstGeom>
        </p:spPr>
        <p:txBody>
          <a:bodyPr wrap="none" lIns="91416" tIns="45708" rIns="91416" bIns="45708" rtlCol="0" anchor="t">
            <a:spAutoFit/>
          </a:bodyPr>
          <a:lstStyle/>
          <a:p>
            <a:pPr algn="l" fontAlgn="auto">
              <a:spcAft>
                <a:spcPts val="0"/>
              </a:spcAft>
              <a:tabLst>
                <a:tab pos="3590925" algn="l"/>
              </a:tabLst>
            </a:pPr>
            <a:r>
              <a:rPr lang="en-US" sz="900" b="1" spc="60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Conveyor Belt Node (CBN)</a:t>
            </a:r>
          </a:p>
        </p:txBody>
      </p:sp>
      <p:sp>
        <p:nvSpPr>
          <p:cNvPr id="9" name="Rectangle 8">
            <a:extLst>
              <a:ext uri="{FF2B5EF4-FFF2-40B4-BE49-F238E27FC236}">
                <a16:creationId xmlns:a16="http://schemas.microsoft.com/office/drawing/2014/main" id="{5C606ED5-F320-F73C-8566-1D19B6947687}"/>
              </a:ext>
            </a:extLst>
          </p:cNvPr>
          <p:cNvSpPr/>
          <p:nvPr/>
        </p:nvSpPr>
        <p:spPr>
          <a:xfrm>
            <a:off x="5764695" y="1840189"/>
            <a:ext cx="5496340" cy="3787062"/>
          </a:xfrm>
          <a:prstGeom prst="rect">
            <a:avLst/>
          </a:prstGeom>
        </p:spPr>
        <p:txBody>
          <a:bodyPr wrap="square" lIns="91440" tIns="45720" rIns="91440" bIns="45720" anchor="t">
            <a:spAutoFit/>
          </a:bodyPr>
          <a:lstStyle/>
          <a:p>
            <a:pPr marL="285750" indent="-285750">
              <a:lnSpc>
                <a:spcPct val="150000"/>
              </a:lnSpc>
              <a:buFont typeface="Arial" panose="020B0604020202020204" pitchFamily="34" charset="0"/>
              <a:buChar char="•"/>
              <a:defRPr/>
            </a:pPr>
            <a:r>
              <a:rPr lang="en-US">
                <a:solidFill>
                  <a:schemeClr val="tx1">
                    <a:lumMod val="75000"/>
                    <a:lumOff val="25000"/>
                  </a:schemeClr>
                </a:solidFill>
                <a:latin typeface="Arial"/>
                <a:ea typeface="Open Sans"/>
                <a:cs typeface="Arial"/>
              </a:rPr>
              <a:t>CBNs are implemented using a Raspberry Pi Pico W microcontroller and an SG90 9G Micro servo motor that simulates the routing for the luggage on the conveyor belt. </a:t>
            </a:r>
            <a:endParaRPr lang="en-US">
              <a:solidFill>
                <a:schemeClr val="tx1">
                  <a:lumMod val="75000"/>
                  <a:lumOff val="25000"/>
                </a:schemeClr>
              </a:solidFill>
              <a:ea typeface="Calibri" panose="020F0502020204030204"/>
              <a:cs typeface="Calibri" panose="020F0502020204030204"/>
            </a:endParaRPr>
          </a:p>
          <a:p>
            <a:pPr marL="285750" indent="-285750">
              <a:lnSpc>
                <a:spcPct val="150000"/>
              </a:lnSpc>
              <a:buFont typeface="Arial" panose="020B0604020202020204" pitchFamily="34" charset="0"/>
              <a:buChar char="•"/>
              <a:defRPr/>
            </a:pPr>
            <a:endParaRPr lang="en-US">
              <a:solidFill>
                <a:schemeClr val="tx1">
                  <a:lumMod val="75000"/>
                  <a:lumOff val="25000"/>
                </a:schemeClr>
              </a:solidFill>
              <a:latin typeface="Arial"/>
              <a:ea typeface="Open Sans"/>
              <a:cs typeface="Arial"/>
            </a:endParaRPr>
          </a:p>
          <a:p>
            <a:pPr marL="285750" indent="-285750">
              <a:lnSpc>
                <a:spcPct val="150000"/>
              </a:lnSpc>
              <a:buFont typeface="Arial" panose="020B0604020202020204" pitchFamily="34" charset="0"/>
              <a:buChar char="•"/>
              <a:defRPr/>
            </a:pPr>
            <a:r>
              <a:rPr lang="en-US">
                <a:solidFill>
                  <a:schemeClr val="tx1">
                    <a:lumMod val="75000"/>
                    <a:lumOff val="25000"/>
                  </a:schemeClr>
                </a:solidFill>
                <a:latin typeface="Arial"/>
                <a:ea typeface="Open Sans"/>
                <a:cs typeface="Arial"/>
              </a:rPr>
              <a:t>When a message is sent from the Luggage Management Server, the servo motor will take one of three possible actions: rotate left, rotate right, or position its arm in the center.</a:t>
            </a:r>
            <a:endParaRPr lang="en-US">
              <a:solidFill>
                <a:schemeClr val="tx1">
                  <a:lumMod val="75000"/>
                  <a:lumOff val="25000"/>
                </a:schemeClr>
              </a:solidFill>
              <a:ea typeface="Calibri" panose="020F0502020204030204"/>
              <a:cs typeface="Calibri" panose="020F0502020204030204"/>
            </a:endParaRPr>
          </a:p>
        </p:txBody>
      </p:sp>
    </p:spTree>
    <p:extLst>
      <p:ext uri="{BB962C8B-B14F-4D97-AF65-F5344CB8AC3E}">
        <p14:creationId xmlns:p14="http://schemas.microsoft.com/office/powerpoint/2010/main" val="3420418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E68E-1FCA-1145-5FA4-9A4A9572F1D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E600D9B-2BB7-FF07-9412-AAFE6232D1D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8630" b="18630"/>
          <a:stretch/>
        </p:blipFill>
        <p:spPr>
          <a:xfrm>
            <a:off x="0" y="130632"/>
            <a:ext cx="12191999" cy="6727368"/>
          </a:xfrm>
        </p:spPr>
      </p:pic>
      <p:sp>
        <p:nvSpPr>
          <p:cNvPr id="3" name="Rectangle 2">
            <a:extLst>
              <a:ext uri="{FF2B5EF4-FFF2-40B4-BE49-F238E27FC236}">
                <a16:creationId xmlns:a16="http://schemas.microsoft.com/office/drawing/2014/main" id="{DF0E7B83-99AB-508D-44EF-D60A52AB0521}"/>
              </a:ext>
              <a:ext uri="{C183D7F6-B498-43B3-948B-1728B52AA6E4}">
                <adec:decorative xmlns:adec="http://schemas.microsoft.com/office/drawing/2017/decorative" val="1"/>
              </a:ext>
            </a:extLst>
          </p:cNvPr>
          <p:cNvSpPr/>
          <p:nvPr/>
        </p:nvSpPr>
        <p:spPr>
          <a:xfrm>
            <a:off x="0" y="130631"/>
            <a:ext cx="12191999" cy="6727368"/>
          </a:xfrm>
          <a:prstGeom prst="rect">
            <a:avLst/>
          </a:prstGeom>
          <a:solidFill>
            <a:srgbClr val="00509A">
              <a:alpha val="8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65980-800F-9149-F65A-D956EF60D626}"/>
              </a:ext>
            </a:extLst>
          </p:cNvPr>
          <p:cNvSpPr txBox="1">
            <a:spLocks noGrp="1"/>
          </p:cNvSpPr>
          <p:nvPr>
            <p:ph type="title" idx="4294967295"/>
          </p:nvPr>
        </p:nvSpPr>
        <p:spPr>
          <a:xfrm>
            <a:off x="3210884" y="1901894"/>
            <a:ext cx="5770229" cy="1938968"/>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590925" algn="l"/>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Vulnerability Assessment and Attacks</a:t>
            </a:r>
          </a:p>
        </p:txBody>
      </p:sp>
      <p:pic>
        <p:nvPicPr>
          <p:cNvPr id="5" name="Picture 4" descr="Embry-Riddle Aeronautical University wordmark.">
            <a:extLst>
              <a:ext uri="{FF2B5EF4-FFF2-40B4-BE49-F238E27FC236}">
                <a16:creationId xmlns:a16="http://schemas.microsoft.com/office/drawing/2014/main" id="{FB2B8C5A-1ECD-91C7-A472-A0E78FD9D2A7}"/>
              </a:ext>
            </a:extLst>
          </p:cNvPr>
          <p:cNvPicPr>
            <a:picLocks noChangeAspect="1"/>
          </p:cNvPicPr>
          <p:nvPr/>
        </p:nvPicPr>
        <p:blipFill>
          <a:blip r:embed="rId4"/>
          <a:stretch>
            <a:fillRect/>
          </a:stretch>
        </p:blipFill>
        <p:spPr>
          <a:xfrm>
            <a:off x="5080000" y="6097536"/>
            <a:ext cx="2032000" cy="338667"/>
          </a:xfrm>
          <a:prstGeom prst="rect">
            <a:avLst/>
          </a:prstGeom>
        </p:spPr>
      </p:pic>
    </p:spTree>
    <p:extLst>
      <p:ext uri="{BB962C8B-B14F-4D97-AF65-F5344CB8AC3E}">
        <p14:creationId xmlns:p14="http://schemas.microsoft.com/office/powerpoint/2010/main" val="1874561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lnSpc>
            <a:spcPct val="150000"/>
          </a:lnSpc>
          <a:defRPr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defRPr>
        </a:defPPr>
      </a:lstStyle>
    </a:spDef>
    <a:txDef>
      <a:spPr/>
      <a:bodyPr lIns="91416" tIns="45708" rIns="91416" bIns="45708" anchor="t"/>
      <a:lstStyle>
        <a:defPPr algn="l" fontAlgn="auto">
          <a:spcAft>
            <a:spcPts val="0"/>
          </a:spcAft>
          <a:tabLst>
            <a:tab pos="3590925" algn="l"/>
          </a:tabLst>
          <a:defRPr sz="900" b="1" spc="600" dirty="0" smtClean="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F592006C0FB34DAF7102E4003CA444" ma:contentTypeVersion="14" ma:contentTypeDescription="Create a new document." ma:contentTypeScope="" ma:versionID="29d7ddd5eccd21b1dd96db2e83e55022">
  <xsd:schema xmlns:xsd="http://www.w3.org/2001/XMLSchema" xmlns:xs="http://www.w3.org/2001/XMLSchema" xmlns:p="http://schemas.microsoft.com/office/2006/metadata/properties" xmlns:ns2="f8e91e72-418e-40ac-afc8-82656770e3fb" xmlns:ns3="55841164-c496-4f40-9853-751e67d0a0db" targetNamespace="http://schemas.microsoft.com/office/2006/metadata/properties" ma:root="true" ma:fieldsID="8a6e637f5ed57b1a47967ec6602194f9" ns2:_="" ns3:_="">
    <xsd:import namespace="f8e91e72-418e-40ac-afc8-82656770e3fb"/>
    <xsd:import namespace="55841164-c496-4f40-9853-751e67d0a0d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91e72-418e-40ac-afc8-82656770e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ee6b6e-1dad-49a7-85d1-bf6bd711290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841164-c496-4f40-9853-751e67d0a0d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72f7275-9615-490e-b5cc-06149b31ad67}" ma:internalName="TaxCatchAll" ma:showField="CatchAllData" ma:web="55841164-c496-4f40-9853-751e67d0a0d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e91e72-418e-40ac-afc8-82656770e3fb">
      <Terms xmlns="http://schemas.microsoft.com/office/infopath/2007/PartnerControls"/>
    </lcf76f155ced4ddcb4097134ff3c332f>
    <TaxCatchAll xmlns="55841164-c496-4f40-9853-751e67d0a0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42F976-FB3D-4800-A433-3053C6623E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91e72-418e-40ac-afc8-82656770e3fb"/>
    <ds:schemaRef ds:uri="55841164-c496-4f40-9853-751e67d0a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A8C37-5927-46AA-9C81-6FE423D3814D}">
  <ds:schemaRefs>
    <ds:schemaRef ds:uri="2e7dec04-3c91-4fe3-bd27-3b5c77f7aa03"/>
    <ds:schemaRef ds:uri="53a02e07-a99d-4633-afa2-adc152298dd4"/>
    <ds:schemaRef ds:uri="55841164-c496-4f40-9853-751e67d0a0db"/>
    <ds:schemaRef ds:uri="91b562e7-d2f6-41e6-bf19-58fbf016db32"/>
    <ds:schemaRef ds:uri="f8e91e72-418e-40ac-afc8-82656770e3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319263-1834-4DB9-88BE-B649B972CB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569</Words>
  <Application>Microsoft Office PowerPoint</Application>
  <PresentationFormat>Widescreen</PresentationFormat>
  <Paragraphs>103</Paragraphs>
  <Slides>18</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Arial,Sans-Serif</vt:lpstr>
      <vt:lpstr>Calibri</vt:lpstr>
      <vt:lpstr>Roboto</vt:lpstr>
      <vt:lpstr>Office Theme</vt:lpstr>
      <vt:lpstr>RFID Security for IoT Airport Infrastructure</vt:lpstr>
      <vt:lpstr>PowerPoint Presentation</vt:lpstr>
      <vt:lpstr>RFID System Components</vt:lpstr>
      <vt:lpstr>Types of RFID Cards</vt:lpstr>
      <vt:lpstr>Testbed Implementation</vt:lpstr>
      <vt:lpstr>General architecture of the system</vt:lpstr>
      <vt:lpstr>System Implemented: TDN</vt:lpstr>
      <vt:lpstr>System Implemented: CBN</vt:lpstr>
      <vt:lpstr>Vulnerability Assessment and Attacks</vt:lpstr>
      <vt:lpstr>Vulnerability Assessment</vt:lpstr>
      <vt:lpstr>Attacks</vt:lpstr>
      <vt:lpstr>Attacks</vt:lpstr>
      <vt:lpstr>Security Recommendations and Future Work</vt:lpstr>
      <vt:lpstr>Security Recommendations</vt:lpstr>
      <vt:lpstr>Future Work</vt:lpstr>
      <vt:lpstr>Demos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Crystal S.</dc:creator>
  <cp:lastModifiedBy>Coe, Michelle A - (macoe)</cp:lastModifiedBy>
  <cp:revision>12</cp:revision>
  <dcterms:created xsi:type="dcterms:W3CDTF">2021-04-05T14:03:31Z</dcterms:created>
  <dcterms:modified xsi:type="dcterms:W3CDTF">2025-04-17T16:56:42Z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0x010100CFF592006C0FB34DAF7102E4003CA444</vt:lpwstr>
  </property>
  <property fmtid="{D5CDD505-2E9C-101B-9397-08002B2CF9AE}" pid="3" name="MediaServiceImageTags">
    <vt:lpwstr/>
  </property>
</Properties>
</file>